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29"/>
  </p:notesMasterIdLst>
  <p:sldIdLst>
    <p:sldId id="456" r:id="rId6"/>
    <p:sldId id="402" r:id="rId7"/>
    <p:sldId id="494" r:id="rId8"/>
    <p:sldId id="453" r:id="rId9"/>
    <p:sldId id="458" r:id="rId10"/>
    <p:sldId id="404" r:id="rId11"/>
    <p:sldId id="448" r:id="rId12"/>
    <p:sldId id="441" r:id="rId13"/>
    <p:sldId id="381" r:id="rId14"/>
    <p:sldId id="487" r:id="rId15"/>
    <p:sldId id="475" r:id="rId16"/>
    <p:sldId id="478" r:id="rId17"/>
    <p:sldId id="481" r:id="rId18"/>
    <p:sldId id="482" r:id="rId19"/>
    <p:sldId id="483" r:id="rId20"/>
    <p:sldId id="489" r:id="rId21"/>
    <p:sldId id="490" r:id="rId22"/>
    <p:sldId id="491" r:id="rId23"/>
    <p:sldId id="493" r:id="rId24"/>
    <p:sldId id="485" r:id="rId25"/>
    <p:sldId id="486" r:id="rId26"/>
    <p:sldId id="480" r:id="rId27"/>
    <p:sldId id="39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37AB87"/>
    <a:srgbClr val="FFFFCC"/>
    <a:srgbClr val="CDFDFF"/>
    <a:srgbClr val="000000"/>
    <a:srgbClr val="CCECFF"/>
    <a:srgbClr val="FFF8DD"/>
    <a:srgbClr val="E4FFC9"/>
    <a:srgbClr val="CCFF99"/>
    <a:srgbClr val="F0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75058" autoAdjust="0"/>
  </p:normalViewPr>
  <p:slideViewPr>
    <p:cSldViewPr>
      <p:cViewPr varScale="1">
        <p:scale>
          <a:sx n="50" d="100"/>
          <a:sy n="50" d="100"/>
        </p:scale>
        <p:origin x="16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CADAA62-4A49-4332-ADFB-42007E758D55}"/>
    <pc:docChg chg="addSld delSld modSld sldOrd">
      <pc:chgData name="" userId="" providerId="" clId="Web-{2CADAA62-4A49-4332-ADFB-42007E758D55}" dt="2018-05-30T12:49:37.745" v="108" actId="20577"/>
      <pc:docMkLst>
        <pc:docMk/>
      </pc:docMkLst>
      <pc:sldChg chg="ord">
        <pc:chgData name="" userId="" providerId="" clId="Web-{2CADAA62-4A49-4332-ADFB-42007E758D55}" dt="2018-05-30T12:19:13.986" v="1"/>
        <pc:sldMkLst>
          <pc:docMk/>
          <pc:sldMk cId="2977407583" sldId="362"/>
        </pc:sldMkLst>
      </pc:sldChg>
      <pc:sldChg chg="del">
        <pc:chgData name="" userId="" providerId="" clId="Web-{2CADAA62-4A49-4332-ADFB-42007E758D55}" dt="2018-05-30T12:19:43.565" v="4"/>
        <pc:sldMkLst>
          <pc:docMk/>
          <pc:sldMk cId="1862027844" sldId="365"/>
        </pc:sldMkLst>
      </pc:sldChg>
      <pc:sldChg chg="modSp">
        <pc:chgData name="" userId="" providerId="" clId="Web-{2CADAA62-4A49-4332-ADFB-42007E758D55}" dt="2018-05-30T12:20:25.050" v="15" actId="20577"/>
        <pc:sldMkLst>
          <pc:docMk/>
          <pc:sldMk cId="2644204603" sldId="371"/>
        </pc:sldMkLst>
        <pc:spChg chg="mod">
          <ac:chgData name="" userId="" providerId="" clId="Web-{2CADAA62-4A49-4332-ADFB-42007E758D55}" dt="2018-05-30T12:20:25.050" v="15" actId="20577"/>
          <ac:spMkLst>
            <pc:docMk/>
            <pc:sldMk cId="2644204603" sldId="371"/>
            <ac:spMk id="2" creationId="{00000000-0000-0000-0000-000000000000}"/>
          </ac:spMkLst>
        </pc:spChg>
      </pc:sldChg>
      <pc:sldChg chg="modSp">
        <pc:chgData name="" userId="" providerId="" clId="Web-{2CADAA62-4A49-4332-ADFB-42007E758D55}" dt="2018-05-30T12:21:07.270" v="40" actId="20577"/>
        <pc:sldMkLst>
          <pc:docMk/>
          <pc:sldMk cId="1739340606" sldId="372"/>
        </pc:sldMkLst>
        <pc:spChg chg="mod">
          <ac:chgData name="" userId="" providerId="" clId="Web-{2CADAA62-4A49-4332-ADFB-42007E758D55}" dt="2018-05-30T12:21:07.270" v="40" actId="20577"/>
          <ac:spMkLst>
            <pc:docMk/>
            <pc:sldMk cId="1739340606" sldId="372"/>
            <ac:spMk id="2" creationId="{00000000-0000-0000-0000-000000000000}"/>
          </ac:spMkLst>
        </pc:spChg>
      </pc:sldChg>
      <pc:sldChg chg="modSp">
        <pc:chgData name="" userId="" providerId="" clId="Web-{2CADAA62-4A49-4332-ADFB-42007E758D55}" dt="2018-05-30T12:21:14.239" v="48" actId="20577"/>
        <pc:sldMkLst>
          <pc:docMk/>
          <pc:sldMk cId="134884653" sldId="373"/>
        </pc:sldMkLst>
        <pc:spChg chg="mod">
          <ac:chgData name="" userId="" providerId="" clId="Web-{2CADAA62-4A49-4332-ADFB-42007E758D55}" dt="2018-05-30T12:21:14.239" v="48" actId="20577"/>
          <ac:spMkLst>
            <pc:docMk/>
            <pc:sldMk cId="134884653" sldId="373"/>
            <ac:spMk id="2" creationId="{00000000-0000-0000-0000-000000000000}"/>
          </ac:spMkLst>
        </pc:spChg>
      </pc:sldChg>
      <pc:sldChg chg="modSp">
        <pc:chgData name="" userId="" providerId="" clId="Web-{2CADAA62-4A49-4332-ADFB-42007E758D55}" dt="2018-05-30T12:21:16.942" v="52" actId="20577"/>
        <pc:sldMkLst>
          <pc:docMk/>
          <pc:sldMk cId="1158845458" sldId="374"/>
        </pc:sldMkLst>
        <pc:spChg chg="mod">
          <ac:chgData name="" userId="" providerId="" clId="Web-{2CADAA62-4A49-4332-ADFB-42007E758D55}" dt="2018-05-30T12:21:16.942" v="52" actId="20577"/>
          <ac:spMkLst>
            <pc:docMk/>
            <pc:sldMk cId="1158845458" sldId="374"/>
            <ac:spMk id="2" creationId="{00000000-0000-0000-0000-000000000000}"/>
          </ac:spMkLst>
        </pc:spChg>
      </pc:sldChg>
      <pc:sldChg chg="ord">
        <pc:chgData name="" userId="" providerId="" clId="Web-{2CADAA62-4A49-4332-ADFB-42007E758D55}" dt="2018-05-30T12:21:25.177" v="54"/>
        <pc:sldMkLst>
          <pc:docMk/>
          <pc:sldMk cId="1900452714" sldId="378"/>
        </pc:sldMkLst>
      </pc:sldChg>
      <pc:sldChg chg="ord">
        <pc:chgData name="" userId="" providerId="" clId="Web-{2CADAA62-4A49-4332-ADFB-42007E758D55}" dt="2018-05-30T12:19:07.283" v="0"/>
        <pc:sldMkLst>
          <pc:docMk/>
          <pc:sldMk cId="3342798649" sldId="379"/>
        </pc:sldMkLst>
      </pc:sldChg>
      <pc:sldChg chg="ord">
        <pc:chgData name="" userId="" providerId="" clId="Web-{2CADAA62-4A49-4332-ADFB-42007E758D55}" dt="2018-05-30T12:19:23.440" v="3"/>
        <pc:sldMkLst>
          <pc:docMk/>
          <pc:sldMk cId="1022386660" sldId="380"/>
        </pc:sldMkLst>
      </pc:sldChg>
      <pc:sldChg chg="ord">
        <pc:chgData name="" userId="" providerId="" clId="Web-{2CADAA62-4A49-4332-ADFB-42007E758D55}" dt="2018-05-30T12:21:27.442" v="55"/>
        <pc:sldMkLst>
          <pc:docMk/>
          <pc:sldMk cId="1832603882" sldId="382"/>
        </pc:sldMkLst>
      </pc:sldChg>
      <pc:sldChg chg="addSp delSp modSp new ord">
        <pc:chgData name="" userId="" providerId="" clId="Web-{2CADAA62-4A49-4332-ADFB-42007E758D55}" dt="2018-05-30T12:49:37.026" v="106" actId="20577"/>
        <pc:sldMkLst>
          <pc:docMk/>
          <pc:sldMk cId="1705235111" sldId="383"/>
        </pc:sldMkLst>
        <pc:spChg chg="mod">
          <ac:chgData name="" userId="" providerId="" clId="Web-{2CADAA62-4A49-4332-ADFB-42007E758D55}" dt="2018-05-30T12:49:37.026" v="106" actId="20577"/>
          <ac:spMkLst>
            <pc:docMk/>
            <pc:sldMk cId="1705235111" sldId="383"/>
            <ac:spMk id="2" creationId="{EF1D8F7A-38CF-4238-BB98-4C121B7CB978}"/>
          </ac:spMkLst>
        </pc:spChg>
        <pc:spChg chg="del">
          <ac:chgData name="" userId="" providerId="" clId="Web-{2CADAA62-4A49-4332-ADFB-42007E758D55}" dt="2018-05-30T12:26:16.901" v="65"/>
          <ac:spMkLst>
            <pc:docMk/>
            <pc:sldMk cId="1705235111" sldId="383"/>
            <ac:spMk id="3" creationId="{33B44AAB-C2A5-4E5F-8255-C3443CF6EFA5}"/>
          </ac:spMkLst>
        </pc:spChg>
        <pc:graphicFrameChg chg="add mod modGraphic">
          <ac:chgData name="" userId="" providerId="" clId="Web-{2CADAA62-4A49-4332-ADFB-42007E758D55}" dt="2018-05-30T12:42:50.889" v="79" actId="14100"/>
          <ac:graphicFrameMkLst>
            <pc:docMk/>
            <pc:sldMk cId="1705235111" sldId="383"/>
            <ac:graphicFrameMk id="4" creationId="{713C21E0-0EAB-48C5-97D3-5F98E3FD42D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A8E82-751A-46DA-B56A-410D2C801C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14A54-24BA-4226-95E5-AB434E9446ED}">
      <dgm:prSet phldrT="[Text]"/>
      <dgm:spPr/>
      <dgm:t>
        <a:bodyPr/>
        <a:lstStyle/>
        <a:p>
          <a:r>
            <a:rPr lang="en-US" dirty="0" smtClean="0"/>
            <a:t>Report Request</a:t>
          </a:r>
          <a:endParaRPr lang="en-US" dirty="0"/>
        </a:p>
      </dgm:t>
    </dgm:pt>
    <dgm:pt modelId="{D54B9086-A997-4009-88CF-23280CF03003}" type="parTrans" cxnId="{6B95D8FE-4E15-4A2E-8828-C17249FEE75D}">
      <dgm:prSet/>
      <dgm:spPr/>
      <dgm:t>
        <a:bodyPr/>
        <a:lstStyle/>
        <a:p>
          <a:endParaRPr lang="en-US"/>
        </a:p>
      </dgm:t>
    </dgm:pt>
    <dgm:pt modelId="{C0C2097F-E307-459E-BEF8-73707C98D083}" type="sibTrans" cxnId="{6B95D8FE-4E15-4A2E-8828-C17249FEE75D}">
      <dgm:prSet/>
      <dgm:spPr/>
      <dgm:t>
        <a:bodyPr/>
        <a:lstStyle/>
        <a:p>
          <a:endParaRPr lang="en-US"/>
        </a:p>
      </dgm:t>
    </dgm:pt>
    <dgm:pt modelId="{1A8333AB-7780-4C7B-A80C-6AEC6B44D237}">
      <dgm:prSet phldrT="[Text]"/>
      <dgm:spPr/>
      <dgm:t>
        <a:bodyPr/>
        <a:lstStyle/>
        <a:p>
          <a:r>
            <a:rPr lang="en-US" dirty="0" smtClean="0"/>
            <a:t>Finalize</a:t>
          </a:r>
          <a:r>
            <a:rPr lang="en-US" baseline="0" dirty="0" smtClean="0"/>
            <a:t> Requirements</a:t>
          </a:r>
          <a:endParaRPr lang="en-US" dirty="0"/>
        </a:p>
      </dgm:t>
    </dgm:pt>
    <dgm:pt modelId="{ECA7EB0B-CF6D-4A22-8DE9-7C75D0B4913C}" type="parTrans" cxnId="{A6E2FC74-4D32-496F-9DB1-5DA382D5B354}">
      <dgm:prSet/>
      <dgm:spPr/>
      <dgm:t>
        <a:bodyPr/>
        <a:lstStyle/>
        <a:p>
          <a:endParaRPr lang="en-US"/>
        </a:p>
      </dgm:t>
    </dgm:pt>
    <dgm:pt modelId="{7FEA80EC-2CB9-4BCE-9EF8-9ED0B77BECA3}" type="sibTrans" cxnId="{A6E2FC74-4D32-496F-9DB1-5DA382D5B354}">
      <dgm:prSet/>
      <dgm:spPr/>
      <dgm:t>
        <a:bodyPr/>
        <a:lstStyle/>
        <a:p>
          <a:endParaRPr lang="en-US"/>
        </a:p>
      </dgm:t>
    </dgm:pt>
    <dgm:pt modelId="{7F14BB9B-4CEB-4ED2-8686-63EFF5E485DA}">
      <dgm:prSet phldrT="[Text]"/>
      <dgm:spPr/>
      <dgm:t>
        <a:bodyPr/>
        <a:lstStyle/>
        <a:p>
          <a:r>
            <a:rPr lang="en-US" dirty="0" smtClean="0"/>
            <a:t>Interactive finalization of specifications</a:t>
          </a:r>
          <a:endParaRPr lang="en-US" dirty="0"/>
        </a:p>
      </dgm:t>
    </dgm:pt>
    <dgm:pt modelId="{F97EB48E-E16F-41E4-84E6-2DC6FABEE034}" type="parTrans" cxnId="{88CB3C60-C463-4C18-AC92-852D9DDFA450}">
      <dgm:prSet/>
      <dgm:spPr/>
      <dgm:t>
        <a:bodyPr/>
        <a:lstStyle/>
        <a:p>
          <a:endParaRPr lang="en-US"/>
        </a:p>
      </dgm:t>
    </dgm:pt>
    <dgm:pt modelId="{1F17BD1A-E8DD-448D-A0B7-D83C96E114BB}" type="sibTrans" cxnId="{88CB3C60-C463-4C18-AC92-852D9DDFA450}">
      <dgm:prSet/>
      <dgm:spPr/>
      <dgm:t>
        <a:bodyPr/>
        <a:lstStyle/>
        <a:p>
          <a:endParaRPr lang="en-US"/>
        </a:p>
      </dgm:t>
    </dgm:pt>
    <dgm:pt modelId="{235F8C19-1643-4ADC-8ACB-0C0674AC417A}">
      <dgm:prSet phldrT="[Text]"/>
      <dgm:spPr/>
      <dgm:t>
        <a:bodyPr/>
        <a:lstStyle/>
        <a:p>
          <a:r>
            <a:rPr lang="en-US" dirty="0" smtClean="0"/>
            <a:t>Development/ Delivery</a:t>
          </a:r>
          <a:endParaRPr lang="en-US" dirty="0"/>
        </a:p>
      </dgm:t>
    </dgm:pt>
    <dgm:pt modelId="{78564219-9D55-46C6-A587-F0065CE5813A}" type="parTrans" cxnId="{AAC5E80F-005F-4D36-8F34-F538AD8BE494}">
      <dgm:prSet/>
      <dgm:spPr/>
      <dgm:t>
        <a:bodyPr/>
        <a:lstStyle/>
        <a:p>
          <a:endParaRPr lang="en-US"/>
        </a:p>
      </dgm:t>
    </dgm:pt>
    <dgm:pt modelId="{71599F0B-FE65-473E-B252-EA67A93DA3EB}" type="sibTrans" cxnId="{AAC5E80F-005F-4D36-8F34-F538AD8BE494}">
      <dgm:prSet/>
      <dgm:spPr/>
      <dgm:t>
        <a:bodyPr/>
        <a:lstStyle/>
        <a:p>
          <a:endParaRPr lang="en-US"/>
        </a:p>
      </dgm:t>
    </dgm:pt>
    <dgm:pt modelId="{90DBECFC-C5D7-4A8E-BA55-7DFB9467A58D}">
      <dgm:prSet phldrT="[Text]"/>
      <dgm:spPr/>
      <dgm:t>
        <a:bodyPr/>
        <a:lstStyle/>
        <a:p>
          <a:r>
            <a:rPr lang="en-US" dirty="0" smtClean="0"/>
            <a:t>Initial report development and delivery</a:t>
          </a:r>
          <a:endParaRPr lang="en-US" dirty="0"/>
        </a:p>
      </dgm:t>
    </dgm:pt>
    <dgm:pt modelId="{64D8153E-FCEA-4A05-8B7B-EF545C39EF39}" type="parTrans" cxnId="{ABD7F493-E288-4D91-9B5F-7129D25FF303}">
      <dgm:prSet/>
      <dgm:spPr/>
      <dgm:t>
        <a:bodyPr/>
        <a:lstStyle/>
        <a:p>
          <a:endParaRPr lang="en-US"/>
        </a:p>
      </dgm:t>
    </dgm:pt>
    <dgm:pt modelId="{2E687BE6-C5E7-4F92-8000-5913245382E5}" type="sibTrans" cxnId="{ABD7F493-E288-4D91-9B5F-7129D25FF303}">
      <dgm:prSet/>
      <dgm:spPr/>
      <dgm:t>
        <a:bodyPr/>
        <a:lstStyle/>
        <a:p>
          <a:endParaRPr lang="en-US"/>
        </a:p>
      </dgm:t>
    </dgm:pt>
    <dgm:pt modelId="{0259A351-6FD1-4D88-B603-6ADF5D5666B4}">
      <dgm:prSet phldrT="[Text]"/>
      <dgm:spPr/>
      <dgm:t>
        <a:bodyPr/>
        <a:lstStyle/>
        <a:p>
          <a:r>
            <a:rPr lang="en-US" dirty="0" smtClean="0"/>
            <a:t> Refinement as needed</a:t>
          </a:r>
          <a:endParaRPr lang="en-US" dirty="0"/>
        </a:p>
      </dgm:t>
    </dgm:pt>
    <dgm:pt modelId="{C0F379F9-D06D-4826-93E3-6EEF75D0470E}" type="parTrans" cxnId="{EB8AFACE-0865-4E84-A125-0EA337570AD3}">
      <dgm:prSet/>
      <dgm:spPr/>
      <dgm:t>
        <a:bodyPr/>
        <a:lstStyle/>
        <a:p>
          <a:endParaRPr lang="en-US"/>
        </a:p>
      </dgm:t>
    </dgm:pt>
    <dgm:pt modelId="{AFE07EFE-5746-4DC0-9195-71746F8525C0}" type="sibTrans" cxnId="{EB8AFACE-0865-4E84-A125-0EA337570AD3}">
      <dgm:prSet/>
      <dgm:spPr/>
      <dgm:t>
        <a:bodyPr/>
        <a:lstStyle/>
        <a:p>
          <a:endParaRPr lang="en-US"/>
        </a:p>
      </dgm:t>
    </dgm:pt>
    <dgm:pt modelId="{EC8B6B9D-7BCA-42BA-A9E0-85756B5077BB}">
      <dgm:prSet phldrT="[Text]"/>
      <dgm:spPr/>
      <dgm:t>
        <a:bodyPr/>
        <a:lstStyle/>
        <a:p>
          <a:r>
            <a:rPr lang="en-US" dirty="0" smtClean="0"/>
            <a:t>Obtain IRB Approval (if applicable)</a:t>
          </a:r>
          <a:endParaRPr lang="en-US" dirty="0"/>
        </a:p>
      </dgm:t>
    </dgm:pt>
    <dgm:pt modelId="{B9D18F55-0925-4244-81AA-B278C38147F0}" type="parTrans" cxnId="{0412762A-C342-487A-9073-7A850CD52EC2}">
      <dgm:prSet/>
      <dgm:spPr/>
      <dgm:t>
        <a:bodyPr/>
        <a:lstStyle/>
        <a:p>
          <a:endParaRPr lang="en-US"/>
        </a:p>
      </dgm:t>
    </dgm:pt>
    <dgm:pt modelId="{1758A02E-9F20-4B22-980B-9314E84E1772}" type="sibTrans" cxnId="{0412762A-C342-487A-9073-7A850CD52EC2}">
      <dgm:prSet/>
      <dgm:spPr/>
      <dgm:t>
        <a:bodyPr/>
        <a:lstStyle/>
        <a:p>
          <a:endParaRPr lang="en-US"/>
        </a:p>
      </dgm:t>
    </dgm:pt>
    <dgm:pt modelId="{3088FDE7-3131-486D-9432-B3134F0B7030}">
      <dgm:prSet phldrT="[Text]"/>
      <dgm:spPr/>
      <dgm:t>
        <a:bodyPr/>
        <a:lstStyle/>
        <a:p>
          <a:r>
            <a:rPr lang="en-US" dirty="0" smtClean="0"/>
            <a:t>Compliance Review</a:t>
          </a:r>
          <a:endParaRPr lang="en-US" dirty="0"/>
        </a:p>
      </dgm:t>
    </dgm:pt>
    <dgm:pt modelId="{5CF1A068-9B40-425C-B2B9-C5076D563C46}" type="parTrans" cxnId="{263C6BAB-4073-45E1-A7D1-5010FAF6508C}">
      <dgm:prSet/>
      <dgm:spPr/>
      <dgm:t>
        <a:bodyPr/>
        <a:lstStyle/>
        <a:p>
          <a:endParaRPr lang="en-US"/>
        </a:p>
      </dgm:t>
    </dgm:pt>
    <dgm:pt modelId="{71DC63E0-00E4-4E65-B16B-36626F07644B}" type="sibTrans" cxnId="{263C6BAB-4073-45E1-A7D1-5010FAF6508C}">
      <dgm:prSet/>
      <dgm:spPr/>
      <dgm:t>
        <a:bodyPr/>
        <a:lstStyle/>
        <a:p>
          <a:endParaRPr lang="en-US"/>
        </a:p>
      </dgm:t>
    </dgm:pt>
    <dgm:pt modelId="{6B784F06-64AE-49AF-8F1B-C712A70E50D1}">
      <dgm:prSet phldrT="[Text]"/>
      <dgm:spPr/>
      <dgm:t>
        <a:bodyPr/>
        <a:lstStyle/>
        <a:p>
          <a:r>
            <a:rPr lang="en-US" dirty="0" smtClean="0"/>
            <a:t>Complete request form (initial requirements)</a:t>
          </a:r>
          <a:endParaRPr lang="en-US" dirty="0"/>
        </a:p>
      </dgm:t>
    </dgm:pt>
    <dgm:pt modelId="{FAFD10F2-0319-450C-BE0A-A82E0CAF4D28}" type="parTrans" cxnId="{EB85CAC9-5AC1-46F0-95A3-B93BDD879D17}">
      <dgm:prSet/>
      <dgm:spPr/>
      <dgm:t>
        <a:bodyPr/>
        <a:lstStyle/>
        <a:p>
          <a:endParaRPr lang="en-US"/>
        </a:p>
      </dgm:t>
    </dgm:pt>
    <dgm:pt modelId="{637D102D-3BC3-40C9-B365-FBD5ACB6828F}" type="sibTrans" cxnId="{EB85CAC9-5AC1-46F0-95A3-B93BDD879D17}">
      <dgm:prSet/>
      <dgm:spPr/>
      <dgm:t>
        <a:bodyPr/>
        <a:lstStyle/>
        <a:p>
          <a:endParaRPr lang="en-US"/>
        </a:p>
      </dgm:t>
    </dgm:pt>
    <dgm:pt modelId="{A0B176C6-17D4-4E0A-AC8F-4660F6476AD6}" type="pres">
      <dgm:prSet presAssocID="{14DA8E82-751A-46DA-B56A-410D2C801C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337D8-7290-497D-B9A4-C3BD16B7AA0D}" type="pres">
      <dgm:prSet presAssocID="{7C014A54-24BA-4226-95E5-AB434E9446ED}" presName="composite" presStyleCnt="0"/>
      <dgm:spPr/>
    </dgm:pt>
    <dgm:pt modelId="{E826E266-31C3-433F-84C9-4A1885B65A66}" type="pres">
      <dgm:prSet presAssocID="{7C014A54-24BA-4226-95E5-AB434E9446E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F2F32-33BB-4A31-B7DB-E3A958C05426}" type="pres">
      <dgm:prSet presAssocID="{7C014A54-24BA-4226-95E5-AB434E9446E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EF28A-0D2E-4A29-9201-7A9E10FE9C08}" type="pres">
      <dgm:prSet presAssocID="{C0C2097F-E307-459E-BEF8-73707C98D083}" presName="sp" presStyleCnt="0"/>
      <dgm:spPr/>
    </dgm:pt>
    <dgm:pt modelId="{EF97785A-A5A7-437D-B70F-BDFFD3F2A482}" type="pres">
      <dgm:prSet presAssocID="{1A8333AB-7780-4C7B-A80C-6AEC6B44D237}" presName="composite" presStyleCnt="0"/>
      <dgm:spPr/>
    </dgm:pt>
    <dgm:pt modelId="{A2BA8E8B-B011-49C5-82E7-C0D03404B16F}" type="pres">
      <dgm:prSet presAssocID="{1A8333AB-7780-4C7B-A80C-6AEC6B44D2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51E64-AF29-4A2B-AA19-AF96A70DBAC0}" type="pres">
      <dgm:prSet presAssocID="{1A8333AB-7780-4C7B-A80C-6AEC6B44D237}" presName="descendantText" presStyleLbl="alignAcc1" presStyleIdx="1" presStyleCnt="3" custLinFactNeighborY="-1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92AC0-4696-4654-97B0-2B09037433C5}" type="pres">
      <dgm:prSet presAssocID="{7FEA80EC-2CB9-4BCE-9EF8-9ED0B77BECA3}" presName="sp" presStyleCnt="0"/>
      <dgm:spPr/>
    </dgm:pt>
    <dgm:pt modelId="{15D73E00-1BC3-498D-AE1C-6C0D56D46779}" type="pres">
      <dgm:prSet presAssocID="{235F8C19-1643-4ADC-8ACB-0C0674AC417A}" presName="composite" presStyleCnt="0"/>
      <dgm:spPr/>
    </dgm:pt>
    <dgm:pt modelId="{559FD484-C1F1-47A4-B3A3-D4D20412D359}" type="pres">
      <dgm:prSet presAssocID="{235F8C19-1643-4ADC-8ACB-0C0674AC41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17757-E550-4294-AEAB-59592382CBC6}" type="pres">
      <dgm:prSet presAssocID="{235F8C19-1643-4ADC-8ACB-0C0674AC41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3B17D2-F544-4E31-AEC2-39E942D700EE}" type="presOf" srcId="{1A8333AB-7780-4C7B-A80C-6AEC6B44D237}" destId="{A2BA8E8B-B011-49C5-82E7-C0D03404B16F}" srcOrd="0" destOrd="0" presId="urn:microsoft.com/office/officeart/2005/8/layout/chevron2"/>
    <dgm:cxn modelId="{88CB3C60-C463-4C18-AC92-852D9DDFA450}" srcId="{1A8333AB-7780-4C7B-A80C-6AEC6B44D237}" destId="{7F14BB9B-4CEB-4ED2-8686-63EFF5E485DA}" srcOrd="1" destOrd="0" parTransId="{F97EB48E-E16F-41E4-84E6-2DC6FABEE034}" sibTransId="{1F17BD1A-E8DD-448D-A0B7-D83C96E114BB}"/>
    <dgm:cxn modelId="{A6E2FC74-4D32-496F-9DB1-5DA382D5B354}" srcId="{14DA8E82-751A-46DA-B56A-410D2C801C94}" destId="{1A8333AB-7780-4C7B-A80C-6AEC6B44D237}" srcOrd="1" destOrd="0" parTransId="{ECA7EB0B-CF6D-4A22-8DE9-7C75D0B4913C}" sibTransId="{7FEA80EC-2CB9-4BCE-9EF8-9ED0B77BECA3}"/>
    <dgm:cxn modelId="{9DCC0F32-3BAB-4800-ACBC-D60F18B5E74F}" type="presOf" srcId="{6B784F06-64AE-49AF-8F1B-C712A70E50D1}" destId="{A02F2F32-33BB-4A31-B7DB-E3A958C05426}" srcOrd="0" destOrd="1" presId="urn:microsoft.com/office/officeart/2005/8/layout/chevron2"/>
    <dgm:cxn modelId="{ABD7F493-E288-4D91-9B5F-7129D25FF303}" srcId="{235F8C19-1643-4ADC-8ACB-0C0674AC417A}" destId="{90DBECFC-C5D7-4A8E-BA55-7DFB9467A58D}" srcOrd="0" destOrd="0" parTransId="{64D8153E-FCEA-4A05-8B7B-EF545C39EF39}" sibTransId="{2E687BE6-C5E7-4F92-8000-5913245382E5}"/>
    <dgm:cxn modelId="{AAC5E80F-005F-4D36-8F34-F538AD8BE494}" srcId="{14DA8E82-751A-46DA-B56A-410D2C801C94}" destId="{235F8C19-1643-4ADC-8ACB-0C0674AC417A}" srcOrd="2" destOrd="0" parTransId="{78564219-9D55-46C6-A587-F0065CE5813A}" sibTransId="{71599F0B-FE65-473E-B252-EA67A93DA3EB}"/>
    <dgm:cxn modelId="{1E35C707-1AEC-4C21-ABE7-A5D52AA9ACB2}" type="presOf" srcId="{EC8B6B9D-7BCA-42BA-A9E0-85756B5077BB}" destId="{A02F2F32-33BB-4A31-B7DB-E3A958C05426}" srcOrd="0" destOrd="0" presId="urn:microsoft.com/office/officeart/2005/8/layout/chevron2"/>
    <dgm:cxn modelId="{EB8AFACE-0865-4E84-A125-0EA337570AD3}" srcId="{235F8C19-1643-4ADC-8ACB-0C0674AC417A}" destId="{0259A351-6FD1-4D88-B603-6ADF5D5666B4}" srcOrd="1" destOrd="0" parTransId="{C0F379F9-D06D-4826-93E3-6EEF75D0470E}" sibTransId="{AFE07EFE-5746-4DC0-9195-71746F8525C0}"/>
    <dgm:cxn modelId="{E222B3C2-E122-44F0-918D-D64946C9DD7E}" type="presOf" srcId="{3088FDE7-3131-486D-9432-B3134F0B7030}" destId="{98E51E64-AF29-4A2B-AA19-AF96A70DBAC0}" srcOrd="0" destOrd="0" presId="urn:microsoft.com/office/officeart/2005/8/layout/chevron2"/>
    <dgm:cxn modelId="{EE575A74-CC7F-4840-92A7-BD455B0EA8C9}" type="presOf" srcId="{235F8C19-1643-4ADC-8ACB-0C0674AC417A}" destId="{559FD484-C1F1-47A4-B3A3-D4D20412D359}" srcOrd="0" destOrd="0" presId="urn:microsoft.com/office/officeart/2005/8/layout/chevron2"/>
    <dgm:cxn modelId="{01479E0D-112A-440A-9830-BB217D5C0FA9}" type="presOf" srcId="{7C014A54-24BA-4226-95E5-AB434E9446ED}" destId="{E826E266-31C3-433F-84C9-4A1885B65A66}" srcOrd="0" destOrd="0" presId="urn:microsoft.com/office/officeart/2005/8/layout/chevron2"/>
    <dgm:cxn modelId="{0412762A-C342-487A-9073-7A850CD52EC2}" srcId="{7C014A54-24BA-4226-95E5-AB434E9446ED}" destId="{EC8B6B9D-7BCA-42BA-A9E0-85756B5077BB}" srcOrd="0" destOrd="0" parTransId="{B9D18F55-0925-4244-81AA-B278C38147F0}" sibTransId="{1758A02E-9F20-4B22-980B-9314E84E1772}"/>
    <dgm:cxn modelId="{A6A6DA56-736F-426E-AA9C-F24BF29327B5}" type="presOf" srcId="{14DA8E82-751A-46DA-B56A-410D2C801C94}" destId="{A0B176C6-17D4-4E0A-AC8F-4660F6476AD6}" srcOrd="0" destOrd="0" presId="urn:microsoft.com/office/officeart/2005/8/layout/chevron2"/>
    <dgm:cxn modelId="{263C6BAB-4073-45E1-A7D1-5010FAF6508C}" srcId="{1A8333AB-7780-4C7B-A80C-6AEC6B44D237}" destId="{3088FDE7-3131-486D-9432-B3134F0B7030}" srcOrd="0" destOrd="0" parTransId="{5CF1A068-9B40-425C-B2B9-C5076D563C46}" sibTransId="{71DC63E0-00E4-4E65-B16B-36626F07644B}"/>
    <dgm:cxn modelId="{086F44D0-338F-4FD0-A0A8-D41606510248}" type="presOf" srcId="{0259A351-6FD1-4D88-B603-6ADF5D5666B4}" destId="{99E17757-E550-4294-AEAB-59592382CBC6}" srcOrd="0" destOrd="1" presId="urn:microsoft.com/office/officeart/2005/8/layout/chevron2"/>
    <dgm:cxn modelId="{6B95D8FE-4E15-4A2E-8828-C17249FEE75D}" srcId="{14DA8E82-751A-46DA-B56A-410D2C801C94}" destId="{7C014A54-24BA-4226-95E5-AB434E9446ED}" srcOrd="0" destOrd="0" parTransId="{D54B9086-A997-4009-88CF-23280CF03003}" sibTransId="{C0C2097F-E307-459E-BEF8-73707C98D083}"/>
    <dgm:cxn modelId="{7394BEE7-B2A8-49DA-8928-E4290BA11AA0}" type="presOf" srcId="{90DBECFC-C5D7-4A8E-BA55-7DFB9467A58D}" destId="{99E17757-E550-4294-AEAB-59592382CBC6}" srcOrd="0" destOrd="0" presId="urn:microsoft.com/office/officeart/2005/8/layout/chevron2"/>
    <dgm:cxn modelId="{EB85CAC9-5AC1-46F0-95A3-B93BDD879D17}" srcId="{7C014A54-24BA-4226-95E5-AB434E9446ED}" destId="{6B784F06-64AE-49AF-8F1B-C712A70E50D1}" srcOrd="1" destOrd="0" parTransId="{FAFD10F2-0319-450C-BE0A-A82E0CAF4D28}" sibTransId="{637D102D-3BC3-40C9-B365-FBD5ACB6828F}"/>
    <dgm:cxn modelId="{F5E87614-8470-4754-A788-8FFD13609B48}" type="presOf" srcId="{7F14BB9B-4CEB-4ED2-8686-63EFF5E485DA}" destId="{98E51E64-AF29-4A2B-AA19-AF96A70DBAC0}" srcOrd="0" destOrd="1" presId="urn:microsoft.com/office/officeart/2005/8/layout/chevron2"/>
    <dgm:cxn modelId="{899FED77-D31E-42D5-8B30-6C927FB73190}" type="presParOf" srcId="{A0B176C6-17D4-4E0A-AC8F-4660F6476AD6}" destId="{CC2337D8-7290-497D-B9A4-C3BD16B7AA0D}" srcOrd="0" destOrd="0" presId="urn:microsoft.com/office/officeart/2005/8/layout/chevron2"/>
    <dgm:cxn modelId="{7108A58D-D2EB-4AC8-8C74-7C54E76C4CBE}" type="presParOf" srcId="{CC2337D8-7290-497D-B9A4-C3BD16B7AA0D}" destId="{E826E266-31C3-433F-84C9-4A1885B65A66}" srcOrd="0" destOrd="0" presId="urn:microsoft.com/office/officeart/2005/8/layout/chevron2"/>
    <dgm:cxn modelId="{0F444F80-E284-460C-87A0-C2CDFFB05B4C}" type="presParOf" srcId="{CC2337D8-7290-497D-B9A4-C3BD16B7AA0D}" destId="{A02F2F32-33BB-4A31-B7DB-E3A958C05426}" srcOrd="1" destOrd="0" presId="urn:microsoft.com/office/officeart/2005/8/layout/chevron2"/>
    <dgm:cxn modelId="{653C4BB8-E3E0-4485-9621-BF8881C0F841}" type="presParOf" srcId="{A0B176C6-17D4-4E0A-AC8F-4660F6476AD6}" destId="{3BDEF28A-0D2E-4A29-9201-7A9E10FE9C08}" srcOrd="1" destOrd="0" presId="urn:microsoft.com/office/officeart/2005/8/layout/chevron2"/>
    <dgm:cxn modelId="{308AD0E0-9889-4F6D-93BC-42012691A1DE}" type="presParOf" srcId="{A0B176C6-17D4-4E0A-AC8F-4660F6476AD6}" destId="{EF97785A-A5A7-437D-B70F-BDFFD3F2A482}" srcOrd="2" destOrd="0" presId="urn:microsoft.com/office/officeart/2005/8/layout/chevron2"/>
    <dgm:cxn modelId="{AE3C0872-C876-43F6-AB3D-E972896A1072}" type="presParOf" srcId="{EF97785A-A5A7-437D-B70F-BDFFD3F2A482}" destId="{A2BA8E8B-B011-49C5-82E7-C0D03404B16F}" srcOrd="0" destOrd="0" presId="urn:microsoft.com/office/officeart/2005/8/layout/chevron2"/>
    <dgm:cxn modelId="{7E1959B7-2ACD-487B-ABB7-00AE59013F36}" type="presParOf" srcId="{EF97785A-A5A7-437D-B70F-BDFFD3F2A482}" destId="{98E51E64-AF29-4A2B-AA19-AF96A70DBAC0}" srcOrd="1" destOrd="0" presId="urn:microsoft.com/office/officeart/2005/8/layout/chevron2"/>
    <dgm:cxn modelId="{46E6CC4D-3407-427F-B26C-5C43C5A43C08}" type="presParOf" srcId="{A0B176C6-17D4-4E0A-AC8F-4660F6476AD6}" destId="{90E92AC0-4696-4654-97B0-2B09037433C5}" srcOrd="3" destOrd="0" presId="urn:microsoft.com/office/officeart/2005/8/layout/chevron2"/>
    <dgm:cxn modelId="{C1DCEB41-44E1-4B2F-A011-8C6DBF2DD939}" type="presParOf" srcId="{A0B176C6-17D4-4E0A-AC8F-4660F6476AD6}" destId="{15D73E00-1BC3-498D-AE1C-6C0D56D46779}" srcOrd="4" destOrd="0" presId="urn:microsoft.com/office/officeart/2005/8/layout/chevron2"/>
    <dgm:cxn modelId="{1686AEF2-0DD3-432C-A147-5709E25D9235}" type="presParOf" srcId="{15D73E00-1BC3-498D-AE1C-6C0D56D46779}" destId="{559FD484-C1F1-47A4-B3A3-D4D20412D359}" srcOrd="0" destOrd="0" presId="urn:microsoft.com/office/officeart/2005/8/layout/chevron2"/>
    <dgm:cxn modelId="{A6ACE398-C356-4F46-9961-3B2C6BA2022F}" type="presParOf" srcId="{15D73E00-1BC3-498D-AE1C-6C0D56D46779}" destId="{99E17757-E550-4294-AEAB-59592382CB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6E266-31C3-433F-84C9-4A1885B65A66}">
      <dsp:nvSpPr>
        <dsp:cNvPr id="0" name=""/>
        <dsp:cNvSpPr/>
      </dsp:nvSpPr>
      <dsp:spPr>
        <a:xfrm rot="5400000">
          <a:off x="-260247" y="261158"/>
          <a:ext cx="1734986" cy="1214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 Request</a:t>
          </a:r>
          <a:endParaRPr lang="en-US" sz="1600" kern="1200" dirty="0"/>
        </a:p>
      </dsp:txBody>
      <dsp:txXfrm rot="-5400000">
        <a:off x="1" y="608155"/>
        <a:ext cx="1214490" cy="520496"/>
      </dsp:txXfrm>
    </dsp:sp>
    <dsp:sp modelId="{A02F2F32-33BB-4A31-B7DB-E3A958C05426}">
      <dsp:nvSpPr>
        <dsp:cNvPr id="0" name=""/>
        <dsp:cNvSpPr/>
      </dsp:nvSpPr>
      <dsp:spPr>
        <a:xfrm rot="5400000">
          <a:off x="4158174" y="-2942773"/>
          <a:ext cx="1127741" cy="701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Obtain IRB Approval (if applicable)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Complete request form (initial requirements)</a:t>
          </a:r>
          <a:endParaRPr lang="en-US" sz="2700" kern="1200" dirty="0"/>
        </a:p>
      </dsp:txBody>
      <dsp:txXfrm rot="-5400000">
        <a:off x="1214490" y="55963"/>
        <a:ext cx="6960057" cy="1017637"/>
      </dsp:txXfrm>
    </dsp:sp>
    <dsp:sp modelId="{A2BA8E8B-B011-49C5-82E7-C0D03404B16F}">
      <dsp:nvSpPr>
        <dsp:cNvPr id="0" name=""/>
        <dsp:cNvSpPr/>
      </dsp:nvSpPr>
      <dsp:spPr>
        <a:xfrm rot="5400000">
          <a:off x="-260247" y="1803373"/>
          <a:ext cx="1734986" cy="1214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Finalize</a:t>
          </a:r>
          <a:r>
            <a:rPr lang="en-US" sz="1600" kern="1200" baseline="0" dirty="0" smtClean="0"/>
            <a:t> Requirements</a:t>
          </a:r>
          <a:endParaRPr lang="en-US" sz="1600" kern="1200" dirty="0"/>
        </a:p>
      </dsp:txBody>
      <dsp:txXfrm rot="-5400000">
        <a:off x="1" y="2150370"/>
        <a:ext cx="1214490" cy="520496"/>
      </dsp:txXfrm>
    </dsp:sp>
    <dsp:sp modelId="{98E51E64-AF29-4A2B-AA19-AF96A70DBAC0}">
      <dsp:nvSpPr>
        <dsp:cNvPr id="0" name=""/>
        <dsp:cNvSpPr/>
      </dsp:nvSpPr>
      <dsp:spPr>
        <a:xfrm rot="5400000">
          <a:off x="4158174" y="-1419684"/>
          <a:ext cx="1127741" cy="701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Compliance Review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Interactive finalization of specifications</a:t>
          </a:r>
          <a:endParaRPr lang="en-US" sz="2700" kern="1200" dirty="0"/>
        </a:p>
      </dsp:txBody>
      <dsp:txXfrm rot="-5400000">
        <a:off x="1214490" y="1579052"/>
        <a:ext cx="6960057" cy="1017637"/>
      </dsp:txXfrm>
    </dsp:sp>
    <dsp:sp modelId="{559FD484-C1F1-47A4-B3A3-D4D20412D359}">
      <dsp:nvSpPr>
        <dsp:cNvPr id="0" name=""/>
        <dsp:cNvSpPr/>
      </dsp:nvSpPr>
      <dsp:spPr>
        <a:xfrm rot="5400000">
          <a:off x="-260247" y="3345588"/>
          <a:ext cx="1734986" cy="1214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Development/ Delivery</a:t>
          </a:r>
          <a:endParaRPr lang="en-US" sz="1600" kern="1200" dirty="0"/>
        </a:p>
      </dsp:txBody>
      <dsp:txXfrm rot="-5400000">
        <a:off x="1" y="3692585"/>
        <a:ext cx="1214490" cy="520496"/>
      </dsp:txXfrm>
    </dsp:sp>
    <dsp:sp modelId="{99E17757-E550-4294-AEAB-59592382CBC6}">
      <dsp:nvSpPr>
        <dsp:cNvPr id="0" name=""/>
        <dsp:cNvSpPr/>
      </dsp:nvSpPr>
      <dsp:spPr>
        <a:xfrm rot="5400000">
          <a:off x="4158174" y="141656"/>
          <a:ext cx="1127741" cy="701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Initial report development and delivery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 Refinement as needed</a:t>
          </a:r>
          <a:endParaRPr lang="en-US" sz="2700" kern="1200" dirty="0"/>
        </a:p>
      </dsp:txBody>
      <dsp:txXfrm rot="-5400000">
        <a:off x="1214490" y="3140392"/>
        <a:ext cx="6960057" cy="1017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837DD0-824B-4FF9-B4B5-43FCEE16C80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4620E7-8360-4DCA-B0CC-666F35AAA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9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20E7-8360-4DCA-B0CC-666F35AAA4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4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4A60-72D8-495E-87C6-EDB7E4366E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4A60-72D8-495E-87C6-EDB7E4366E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6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4A60-72D8-495E-87C6-EDB7E4366E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4A60-72D8-495E-87C6-EDB7E4366E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0158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D4E0027-EEB4-4707-A239-4205FC1E2C2E}" type="slidenum">
              <a:rPr lang="en-US" sz="14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292533"/>
            <a:ext cx="9157961" cy="1659130"/>
          </a:xfrm>
          <a:prstGeom prst="rect">
            <a:avLst/>
          </a:prstGeom>
          <a:solidFill>
            <a:srgbClr val="4655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350" dirty="0">
              <a:solidFill>
                <a:srgbClr val="46556A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67014" y="6564313"/>
            <a:ext cx="2513012" cy="2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36" tIns="36619" rIns="73236" bIns="36619">
            <a:spAutoFit/>
          </a:bodyPr>
          <a:lstStyle/>
          <a:p>
            <a:pPr algn="ctr" defTabSz="727472" eaLnBrk="0" hangingPunct="0">
              <a:spcBef>
                <a:spcPct val="50000"/>
              </a:spcBef>
            </a:pPr>
            <a:endParaRPr lang="en-US" sz="1425" baseline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57961" cy="5600699"/>
          </a:xfrm>
          <a:prstGeom prst="rect">
            <a:avLst/>
          </a:prstGeom>
        </p:spPr>
      </p:pic>
      <p:pic>
        <p:nvPicPr>
          <p:cNvPr id="11" name="Picture Placeholder 5" descr="PennMedLogo.CMYK.201&amp;288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" t="53535" r="-2515" b="31219"/>
          <a:stretch/>
        </p:blipFill>
        <p:spPr bwMode="auto">
          <a:xfrm>
            <a:off x="3365920" y="3688151"/>
            <a:ext cx="3828212" cy="89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3368842" y="3561348"/>
            <a:ext cx="5601102" cy="72237"/>
          </a:xfrm>
          <a:prstGeom prst="line">
            <a:avLst/>
          </a:prstGeom>
          <a:ln>
            <a:solidFill>
              <a:srgbClr val="A2DE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2610" y="5605076"/>
            <a:ext cx="856176" cy="135447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53444" y="2305527"/>
            <a:ext cx="5616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353443" y="2963328"/>
            <a:ext cx="5319932" cy="543452"/>
          </a:xfrm>
        </p:spPr>
        <p:txBody>
          <a:bodyPr anchor="b"/>
          <a:lstStyle>
            <a:lvl1pPr marL="0" indent="0">
              <a:buNone/>
              <a:defRPr sz="2250" b="0">
                <a:solidFill>
                  <a:srgbClr val="A2DECD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13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12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0945" y="2"/>
            <a:ext cx="9157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8864"/>
            <a:ext cx="7772400" cy="428036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A2DECD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2313" y="4406900"/>
            <a:ext cx="7772400" cy="0"/>
          </a:xfrm>
          <a:prstGeom prst="line">
            <a:avLst/>
          </a:prstGeom>
          <a:ln>
            <a:solidFill>
              <a:srgbClr val="A2DE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5" descr="PennMedLogo.CMYK.201&amp;288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" t="53535" r="-2515" b="31219"/>
          <a:stretch/>
        </p:blipFill>
        <p:spPr bwMode="auto">
          <a:xfrm>
            <a:off x="6546236" y="6171726"/>
            <a:ext cx="2460993" cy="5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4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57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8243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54401"/>
            <a:ext cx="7772400" cy="428036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A2DECD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2313" y="1182437"/>
            <a:ext cx="7772400" cy="0"/>
          </a:xfrm>
          <a:prstGeom prst="line">
            <a:avLst/>
          </a:prstGeom>
          <a:ln>
            <a:solidFill>
              <a:srgbClr val="A2DE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5" descr="PennMedLogo.CMYK.201&amp;288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" t="53535" r="-2515" b="31219"/>
          <a:stretch/>
        </p:blipFill>
        <p:spPr bwMode="auto">
          <a:xfrm>
            <a:off x="6546236" y="6171726"/>
            <a:ext cx="2460993" cy="5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2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674"/>
            <a:ext cx="4040188" cy="4742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1487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00674"/>
            <a:ext cx="4041775" cy="4742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1487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47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5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11F5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763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penn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3885" y="6264202"/>
            <a:ext cx="371475" cy="438150"/>
          </a:xfrm>
          <a:prstGeom prst="rect">
            <a:avLst/>
          </a:prstGeom>
          <a:noFill/>
        </p:spPr>
      </p:pic>
      <p:pic>
        <p:nvPicPr>
          <p:cNvPr id="11" name="Picture 11" descr="logotype_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8838" y="6627813"/>
            <a:ext cx="2619375" cy="190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5486400" y="6492875"/>
            <a:ext cx="3124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4871"/>
            <a:ext cx="9144000" cy="1003091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585" y="1136761"/>
            <a:ext cx="7826375" cy="15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67014" y="6564313"/>
            <a:ext cx="2513012" cy="2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36" tIns="36619" rIns="73236" bIns="36619">
            <a:spAutoFit/>
          </a:bodyPr>
          <a:lstStyle/>
          <a:p>
            <a:pPr algn="ctr" defTabSz="727472" eaLnBrk="0" hangingPunct="0">
              <a:spcBef>
                <a:spcPct val="50000"/>
              </a:spcBef>
            </a:pPr>
            <a:endParaRPr lang="en-US" sz="1425" baseline="0" dirty="0">
              <a:solidFill>
                <a:schemeClr val="tx1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4113" y="217273"/>
            <a:ext cx="630833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3" name="Picture Placeholder 5" descr="PennMedLogo.CMYK.201&amp;288.eps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" t="-498" r="-2515" b="85252"/>
          <a:stretch/>
        </p:blipFill>
        <p:spPr>
          <a:xfrm>
            <a:off x="7372447" y="6389634"/>
            <a:ext cx="1640662" cy="38555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auto">
          <a:xfrm flipV="1">
            <a:off x="0" y="6564313"/>
            <a:ext cx="7269480" cy="18100"/>
          </a:xfrm>
          <a:prstGeom prst="line">
            <a:avLst/>
          </a:prstGeom>
          <a:noFill/>
          <a:ln w="15875" cap="flat" cmpd="sng" algn="ctr">
            <a:solidFill>
              <a:srgbClr val="4ABE9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6863" y="-4872"/>
            <a:ext cx="650387" cy="10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lvl1pPr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2pPr>
      <a:lvl3pPr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3pPr>
      <a:lvl4pPr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4pPr>
      <a:lvl5pPr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5pPr>
      <a:lvl6pPr marL="342900"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6pPr>
      <a:lvl7pPr marL="685800"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7pPr>
      <a:lvl8pPr marL="1028700"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8pPr>
      <a:lvl9pPr marL="1371600"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charset="0"/>
        </a:defRPr>
      </a:lvl9pPr>
    </p:titleStyle>
    <p:bodyStyle>
      <a:lvl1pPr marL="182166" indent="-182166" algn="l" defTabSz="676275" rtl="0" eaLnBrk="0" fontAlgn="base" hangingPunct="0">
        <a:spcBef>
          <a:spcPts val="300"/>
        </a:spcBef>
        <a:spcAft>
          <a:spcPts val="150"/>
        </a:spcAft>
        <a:buClr>
          <a:schemeClr val="tx2"/>
        </a:buClr>
        <a:buFont typeface="Wingdings" pitchFamily="2" charset="2"/>
        <a:buChar char="w"/>
        <a:defRPr sz="1500" b="1">
          <a:solidFill>
            <a:srgbClr val="232A35"/>
          </a:solidFill>
          <a:latin typeface="+mn-lt"/>
          <a:ea typeface="+mn-ea"/>
          <a:cs typeface="+mn-cs"/>
        </a:defRPr>
      </a:lvl1pPr>
      <a:lvl2pPr marL="495300" indent="-227410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Char char="•"/>
        <a:defRPr>
          <a:solidFill>
            <a:srgbClr val="232A35"/>
          </a:solidFill>
          <a:latin typeface="+mn-lt"/>
        </a:defRPr>
      </a:lvl2pPr>
      <a:lvl3pPr marL="808435" indent="-227410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Font typeface="Arial" charset="0"/>
        <a:buChar char="–"/>
        <a:defRPr>
          <a:solidFill>
            <a:srgbClr val="232A35"/>
          </a:solidFill>
          <a:latin typeface="+mn-lt"/>
        </a:defRPr>
      </a:lvl3pPr>
      <a:lvl4pPr marL="1078706" indent="-184547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○"/>
        <a:defRPr sz="1200">
          <a:solidFill>
            <a:srgbClr val="232A35"/>
          </a:solidFill>
          <a:latin typeface="+mn-lt"/>
        </a:defRPr>
      </a:lvl4pPr>
      <a:lvl5pPr marL="1346597" indent="-182166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–"/>
        <a:defRPr sz="1200">
          <a:solidFill>
            <a:srgbClr val="232A35"/>
          </a:solidFill>
          <a:latin typeface="+mn-lt"/>
        </a:defRPr>
      </a:lvl5pPr>
      <a:lvl6pPr marL="1689497" indent="-182166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–"/>
        <a:defRPr sz="1200">
          <a:solidFill>
            <a:srgbClr val="000000"/>
          </a:solidFill>
          <a:latin typeface="+mn-lt"/>
        </a:defRPr>
      </a:lvl6pPr>
      <a:lvl7pPr marL="2032397" indent="-182166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–"/>
        <a:defRPr sz="1200">
          <a:solidFill>
            <a:srgbClr val="000000"/>
          </a:solidFill>
          <a:latin typeface="+mn-lt"/>
        </a:defRPr>
      </a:lvl7pPr>
      <a:lvl8pPr marL="2375297" indent="-182166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–"/>
        <a:defRPr sz="1200">
          <a:solidFill>
            <a:srgbClr val="000000"/>
          </a:solidFill>
          <a:latin typeface="+mn-lt"/>
        </a:defRPr>
      </a:lvl8pPr>
      <a:lvl9pPr marL="2718197" indent="-182166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Font typeface="Franklin Gothic Book" pitchFamily="34" charset="0"/>
        <a:buChar char="–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.upenn.edu/dac/penn-data-store-warehouse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patrick.sullivan@uphs.upenn.edu" TargetMode="External"/><Relationship Id="rId3" Type="http://schemas.openxmlformats.org/officeDocument/2006/relationships/hyperlink" Target="http://www.med.upenn.edu/dac/data-request.html" TargetMode="External"/><Relationship Id="rId7" Type="http://schemas.openxmlformats.org/officeDocument/2006/relationships/hyperlink" Target="mailto:nebojsa.mirkovic@uphs.upenn.edu" TargetMode="External"/><Relationship Id="rId2" Type="http://schemas.openxmlformats.org/officeDocument/2006/relationships/hyperlink" Target="http://www.med.upenn.edu/dac/about-report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formancemanager4.successfactors.com/sf/learning?company=71508P&amp;_s.crb=Pr1juTwaOuTClazXhmXHVWiU85I%3d" TargetMode="External"/><Relationship Id="rId11" Type="http://schemas.openxmlformats.org/officeDocument/2006/relationships/hyperlink" Target="mailto:pennseek@uphs.upenn.edu" TargetMode="External"/><Relationship Id="rId5" Type="http://schemas.openxmlformats.org/officeDocument/2006/relationships/hyperlink" Target="http://www.med.upenn.edu/dac/cohort-explorer.html" TargetMode="External"/><Relationship Id="rId10" Type="http://schemas.openxmlformats.org/officeDocument/2006/relationships/hyperlink" Target="mailto:nithya.seshadri@uphs.upenn.edu" TargetMode="External"/><Relationship Id="rId4" Type="http://schemas.openxmlformats.org/officeDocument/2006/relationships/hyperlink" Target="mailto:yuliya.borovskiy@pennmedicine.upenn.edu" TargetMode="External"/><Relationship Id="rId9" Type="http://schemas.openxmlformats.org/officeDocument/2006/relationships/hyperlink" Target="http://www.med.upenn.edu/dac/pennseek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1326591" y="2188515"/>
            <a:ext cx="5379009" cy="5791200"/>
          </a:xfrm>
          <a:prstGeom prst="arc">
            <a:avLst>
              <a:gd name="adj1" fmla="val 16269298"/>
              <a:gd name="adj2" fmla="val 21548371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Arc 97"/>
          <p:cNvSpPr/>
          <p:nvPr/>
        </p:nvSpPr>
        <p:spPr>
          <a:xfrm>
            <a:off x="-349809" y="3175987"/>
            <a:ext cx="5379009" cy="5791200"/>
          </a:xfrm>
          <a:prstGeom prst="arc">
            <a:avLst>
              <a:gd name="adj1" fmla="val 16269298"/>
              <a:gd name="adj2" fmla="val 20837172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10401" y="1113157"/>
            <a:ext cx="1302270" cy="4525643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67"/>
          <p:cNvSpPr txBox="1">
            <a:spLocks/>
          </p:cNvSpPr>
          <p:nvPr/>
        </p:nvSpPr>
        <p:spPr>
          <a:xfrm>
            <a:off x="22934" y="339725"/>
            <a:ext cx="9749099" cy="55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000" dirty="0">
              <a:solidFill>
                <a:srgbClr val="A30A36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685800" y="1447800"/>
            <a:ext cx="0" cy="419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85800" y="5638800"/>
            <a:ext cx="76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/>
          <p:cNvGrpSpPr/>
          <p:nvPr/>
        </p:nvGrpSpPr>
        <p:grpSpPr>
          <a:xfrm>
            <a:off x="699600" y="5498592"/>
            <a:ext cx="447558" cy="572995"/>
            <a:chOff x="699600" y="5498592"/>
            <a:chExt cx="447558" cy="572995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914400" y="5498592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699600" y="5825366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2005</a:t>
              </a:r>
              <a:endParaRPr lang="en-US" sz="10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153758" y="5504956"/>
            <a:ext cx="447558" cy="597378"/>
            <a:chOff x="4348221" y="5481523"/>
            <a:chExt cx="447558" cy="597378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4572000" y="548152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4348221" y="583268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2012</a:t>
              </a:r>
              <a:endParaRPr lang="en-US" sz="1000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044729" y="5535211"/>
            <a:ext cx="447558" cy="580310"/>
            <a:chOff x="3567902" y="5515690"/>
            <a:chExt cx="447558" cy="580310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3786748" y="551569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3567902" y="5849779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2010</a:t>
              </a:r>
              <a:endParaRPr lang="en-US" sz="1000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609410" y="5529897"/>
            <a:ext cx="447558" cy="580310"/>
            <a:chOff x="3567902" y="5515690"/>
            <a:chExt cx="447558" cy="58031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3786748" y="551569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3567902" y="5849779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2011</a:t>
              </a:r>
              <a:endParaRPr lang="en-US" sz="10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439012" y="5507788"/>
            <a:ext cx="447558" cy="580310"/>
            <a:chOff x="3567902" y="5515690"/>
            <a:chExt cx="447558" cy="58031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786748" y="551569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3567902" y="5849779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2009</a:t>
              </a:r>
              <a:endParaRPr lang="en-US" sz="10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672170" y="5512829"/>
            <a:ext cx="447558" cy="597378"/>
            <a:chOff x="4348221" y="5481523"/>
            <a:chExt cx="447558" cy="597378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4572000" y="548152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4348221" y="583268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2013</a:t>
              </a:r>
              <a:endParaRPr lang="en-US" sz="1000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216518" y="5505120"/>
            <a:ext cx="447558" cy="597378"/>
            <a:chOff x="4348221" y="5481523"/>
            <a:chExt cx="447558" cy="597378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4572000" y="548152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348221" y="583268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2014</a:t>
              </a:r>
              <a:endParaRPr lang="en-US" sz="10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774841" y="5504703"/>
            <a:ext cx="447558" cy="597378"/>
            <a:chOff x="4348221" y="5481523"/>
            <a:chExt cx="447558" cy="597378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4572000" y="548152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4348221" y="583268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2015</a:t>
              </a:r>
              <a:endParaRPr lang="en-US" sz="1000" dirty="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314934" y="5518940"/>
            <a:ext cx="447558" cy="597378"/>
            <a:chOff x="4348221" y="5481523"/>
            <a:chExt cx="447558" cy="597378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4572000" y="548152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348221" y="583268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2016</a:t>
              </a:r>
              <a:endParaRPr lang="en-US" sz="10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884322" y="5514872"/>
            <a:ext cx="447558" cy="597378"/>
            <a:chOff x="4348221" y="5481523"/>
            <a:chExt cx="447558" cy="597378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4572000" y="548152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348221" y="583268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2017</a:t>
              </a:r>
              <a:endParaRPr lang="en-US" sz="1000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474485" y="5505120"/>
            <a:ext cx="447558" cy="597378"/>
            <a:chOff x="4348221" y="5481523"/>
            <a:chExt cx="447558" cy="597378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4572000" y="548152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4348221" y="583268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2018</a:t>
              </a:r>
              <a:endParaRPr lang="en-US" sz="1000" dirty="0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7103169" y="5504956"/>
            <a:ext cx="447558" cy="597378"/>
            <a:chOff x="4348221" y="5481523"/>
            <a:chExt cx="447558" cy="597378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4572000" y="548152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4348221" y="583268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2019</a:t>
              </a:r>
              <a:endParaRPr lang="en-US" sz="1000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7647518" y="5502994"/>
            <a:ext cx="447558" cy="597378"/>
            <a:chOff x="4348221" y="5481523"/>
            <a:chExt cx="447558" cy="597378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4572000" y="548152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4348221" y="583268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2020</a:t>
              </a:r>
              <a:endParaRPr lang="en-US" sz="1000" dirty="0"/>
            </a:p>
          </p:txBody>
        </p:sp>
      </p:grpSp>
      <p:cxnSp>
        <p:nvCxnSpPr>
          <p:cNvPr id="175" name="Straight Arrow Connector 174"/>
          <p:cNvCxnSpPr>
            <a:stCxn id="74" idx="6"/>
          </p:cNvCxnSpPr>
          <p:nvPr/>
        </p:nvCxnSpPr>
        <p:spPr>
          <a:xfrm flipV="1">
            <a:off x="6790219" y="1189548"/>
            <a:ext cx="1178473" cy="1234669"/>
          </a:xfrm>
          <a:prstGeom prst="straightConnector1">
            <a:avLst/>
          </a:prstGeom>
          <a:ln w="9525">
            <a:solidFill>
              <a:schemeClr val="dk1">
                <a:shade val="95000"/>
                <a:satMod val="105000"/>
              </a:schemeClr>
            </a:solidFill>
            <a:prstDash val="lgDash"/>
            <a:round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07085" y="2431842"/>
            <a:ext cx="5883134" cy="2944830"/>
          </a:xfrm>
          <a:custGeom>
            <a:avLst/>
            <a:gdLst>
              <a:gd name="connsiteX0" fmla="*/ 0 w 5917997"/>
              <a:gd name="connsiteY0" fmla="*/ 2962656 h 2962656"/>
              <a:gd name="connsiteX1" fmla="*/ 746150 w 5917997"/>
              <a:gd name="connsiteY1" fmla="*/ 2918765 h 2962656"/>
              <a:gd name="connsiteX2" fmla="*/ 1909267 w 5917997"/>
              <a:gd name="connsiteY2" fmla="*/ 2757830 h 2962656"/>
              <a:gd name="connsiteX3" fmla="*/ 3496665 w 5917997"/>
              <a:gd name="connsiteY3" fmla="*/ 2216506 h 2962656"/>
              <a:gd name="connsiteX4" fmla="*/ 4608576 w 5917997"/>
              <a:gd name="connsiteY4" fmla="*/ 1441094 h 2962656"/>
              <a:gd name="connsiteX5" fmla="*/ 5917997 w 5917997"/>
              <a:gd name="connsiteY5" fmla="*/ 0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997" h="2962656">
                <a:moveTo>
                  <a:pt x="0" y="2962656"/>
                </a:moveTo>
                <a:cubicBezTo>
                  <a:pt x="213969" y="2957779"/>
                  <a:pt x="427939" y="2952903"/>
                  <a:pt x="746150" y="2918765"/>
                </a:cubicBezTo>
                <a:cubicBezTo>
                  <a:pt x="1064361" y="2884627"/>
                  <a:pt x="1450848" y="2874873"/>
                  <a:pt x="1909267" y="2757830"/>
                </a:cubicBezTo>
                <a:cubicBezTo>
                  <a:pt x="2367686" y="2640787"/>
                  <a:pt x="3046780" y="2435962"/>
                  <a:pt x="3496665" y="2216506"/>
                </a:cubicBezTo>
                <a:cubicBezTo>
                  <a:pt x="3946550" y="1997050"/>
                  <a:pt x="4205021" y="1810512"/>
                  <a:pt x="4608576" y="1441094"/>
                </a:cubicBezTo>
                <a:cubicBezTo>
                  <a:pt x="5012131" y="1071676"/>
                  <a:pt x="5657088" y="267005"/>
                  <a:pt x="591799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914400" y="536448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6918" y="5391892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Financial DW</a:t>
            </a:r>
            <a:endParaRPr lang="en-US" sz="800" dirty="0"/>
          </a:p>
        </p:txBody>
      </p:sp>
      <p:sp>
        <p:nvSpPr>
          <p:cNvPr id="57" name="TextBox 56"/>
          <p:cNvSpPr txBox="1"/>
          <p:nvPr/>
        </p:nvSpPr>
        <p:spPr>
          <a:xfrm>
            <a:off x="1624546" y="5291111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EPIC </a:t>
            </a:r>
            <a:r>
              <a:rPr lang="en-US" sz="800" dirty="0" smtClean="0"/>
              <a:t>- Common Ambulatory Applications</a:t>
            </a:r>
            <a:endParaRPr lang="en-US" sz="800" dirty="0"/>
          </a:p>
        </p:txBody>
      </p:sp>
      <p:sp>
        <p:nvSpPr>
          <p:cNvPr id="58" name="Oval 57"/>
          <p:cNvSpPr/>
          <p:nvPr/>
        </p:nvSpPr>
        <p:spPr>
          <a:xfrm flipH="1">
            <a:off x="1630681" y="53340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0" y="4813756"/>
            <a:ext cx="1713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DAC </a:t>
            </a:r>
            <a:r>
              <a:rPr lang="en-US" sz="800" dirty="0" smtClean="0"/>
              <a:t>- Centralized Data Access Team</a:t>
            </a:r>
            <a:endParaRPr lang="en-US" sz="800" dirty="0"/>
          </a:p>
        </p:txBody>
      </p:sp>
      <p:sp>
        <p:nvSpPr>
          <p:cNvPr id="60" name="Oval 59"/>
          <p:cNvSpPr/>
          <p:nvPr/>
        </p:nvSpPr>
        <p:spPr>
          <a:xfrm flipH="1">
            <a:off x="3733800" y="48768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064809" y="3167897"/>
            <a:ext cx="13773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EPIC - Fully Integrated EMR</a:t>
            </a:r>
            <a:endParaRPr lang="en-US" sz="800" b="1" dirty="0"/>
          </a:p>
        </p:txBody>
      </p:sp>
      <p:sp>
        <p:nvSpPr>
          <p:cNvPr id="62" name="Oval 61"/>
          <p:cNvSpPr/>
          <p:nvPr/>
        </p:nvSpPr>
        <p:spPr>
          <a:xfrm flipH="1">
            <a:off x="6050281" y="323379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27767" y="5181600"/>
            <a:ext cx="18373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PDS </a:t>
            </a:r>
            <a:r>
              <a:rPr lang="en-US" sz="800" dirty="0" smtClean="0"/>
              <a:t>- Aggregate Patient Data into EDW</a:t>
            </a:r>
            <a:endParaRPr lang="en-US" sz="800" dirty="0"/>
          </a:p>
        </p:txBody>
      </p:sp>
      <p:sp>
        <p:nvSpPr>
          <p:cNvPr id="64" name="Oval 63"/>
          <p:cNvSpPr/>
          <p:nvPr/>
        </p:nvSpPr>
        <p:spPr>
          <a:xfrm flipH="1">
            <a:off x="2209800" y="52578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641241" y="4419600"/>
            <a:ext cx="18357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PennOmics </a:t>
            </a:r>
            <a:r>
              <a:rPr lang="en-US" sz="800" dirty="0" smtClean="0"/>
              <a:t>- Research Data Warehouse</a:t>
            </a:r>
            <a:endParaRPr lang="en-US" sz="800" dirty="0"/>
          </a:p>
        </p:txBody>
      </p:sp>
      <p:sp>
        <p:nvSpPr>
          <p:cNvPr id="66" name="Oval 65"/>
          <p:cNvSpPr/>
          <p:nvPr/>
        </p:nvSpPr>
        <p:spPr>
          <a:xfrm flipH="1">
            <a:off x="4602481" y="44958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146965" y="4674512"/>
            <a:ext cx="2274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PennSeek </a:t>
            </a:r>
            <a:r>
              <a:rPr lang="en-US" sz="800" dirty="0" smtClean="0"/>
              <a:t>- Search and Discovery of Clinical Notes</a:t>
            </a:r>
            <a:endParaRPr lang="en-US" sz="800" dirty="0"/>
          </a:p>
        </p:txBody>
      </p:sp>
      <p:sp>
        <p:nvSpPr>
          <p:cNvPr id="68" name="Oval 67"/>
          <p:cNvSpPr/>
          <p:nvPr/>
        </p:nvSpPr>
        <p:spPr>
          <a:xfrm flipH="1">
            <a:off x="4114800" y="47244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320019" y="4566837"/>
            <a:ext cx="15087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Executive Analytics Governance</a:t>
            </a:r>
            <a:endParaRPr lang="en-US" sz="800" dirty="0"/>
          </a:p>
        </p:txBody>
      </p:sp>
      <p:sp>
        <p:nvSpPr>
          <p:cNvPr id="70" name="Oval 69"/>
          <p:cNvSpPr/>
          <p:nvPr/>
        </p:nvSpPr>
        <p:spPr>
          <a:xfrm flipH="1">
            <a:off x="4297681" y="46482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95805" y="2895600"/>
            <a:ext cx="1579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Executive Analytics Prioritization</a:t>
            </a:r>
            <a:endParaRPr lang="en-US" sz="800" dirty="0"/>
          </a:p>
        </p:txBody>
      </p:sp>
      <p:sp>
        <p:nvSpPr>
          <p:cNvPr id="72" name="Oval 71"/>
          <p:cNvSpPr/>
          <p:nvPr/>
        </p:nvSpPr>
        <p:spPr>
          <a:xfrm flipH="1">
            <a:off x="6278881" y="29718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123666" y="1981200"/>
            <a:ext cx="1715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EPIC Caboodle </a:t>
            </a:r>
            <a:r>
              <a:rPr lang="en-US" sz="800" dirty="0" smtClean="0"/>
              <a:t>- Integrated EMR DW</a:t>
            </a:r>
            <a:endParaRPr lang="en-US" sz="800" dirty="0"/>
          </a:p>
        </p:txBody>
      </p:sp>
      <p:sp>
        <p:nvSpPr>
          <p:cNvPr id="74" name="Oval 73"/>
          <p:cNvSpPr/>
          <p:nvPr/>
        </p:nvSpPr>
        <p:spPr>
          <a:xfrm flipH="1">
            <a:off x="6790219" y="240135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491728" y="1600200"/>
            <a:ext cx="1576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EPIC Cosmos </a:t>
            </a:r>
            <a:r>
              <a:rPr lang="en-US" sz="800" dirty="0" smtClean="0"/>
              <a:t>– Research Network</a:t>
            </a:r>
            <a:endParaRPr lang="en-US" sz="800" dirty="0"/>
          </a:p>
        </p:txBody>
      </p:sp>
      <p:sp>
        <p:nvSpPr>
          <p:cNvPr id="76" name="Oval 75"/>
          <p:cNvSpPr/>
          <p:nvPr/>
        </p:nvSpPr>
        <p:spPr>
          <a:xfrm flipH="1">
            <a:off x="6634065" y="256052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157159" y="4058113"/>
            <a:ext cx="18758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Integrate Phenotype and Genotype Data</a:t>
            </a:r>
            <a:endParaRPr lang="en-US" sz="800" dirty="0"/>
          </a:p>
        </p:txBody>
      </p:sp>
      <p:sp>
        <p:nvSpPr>
          <p:cNvPr id="78" name="Oval 77"/>
          <p:cNvSpPr/>
          <p:nvPr/>
        </p:nvSpPr>
        <p:spPr>
          <a:xfrm flipH="1">
            <a:off x="5135881" y="41238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324327" y="1828800"/>
            <a:ext cx="8290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Penn Data Lake</a:t>
            </a:r>
            <a:endParaRPr lang="en-US" sz="800" dirty="0"/>
          </a:p>
        </p:txBody>
      </p:sp>
      <p:sp>
        <p:nvSpPr>
          <p:cNvPr id="82" name="TextBox 81"/>
          <p:cNvSpPr txBox="1"/>
          <p:nvPr/>
        </p:nvSpPr>
        <p:spPr>
          <a:xfrm>
            <a:off x="5927479" y="3313865"/>
            <a:ext cx="1963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Common Dashboards for Ambulatory KPI’s</a:t>
            </a:r>
            <a:endParaRPr lang="en-US" sz="800" dirty="0"/>
          </a:p>
        </p:txBody>
      </p:sp>
      <p:sp>
        <p:nvSpPr>
          <p:cNvPr id="83" name="Oval 82"/>
          <p:cNvSpPr/>
          <p:nvPr/>
        </p:nvSpPr>
        <p:spPr>
          <a:xfrm flipH="1">
            <a:off x="5943600" y="33684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312117" y="4958204"/>
            <a:ext cx="1805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Specialized Datamarts and Dashboards</a:t>
            </a:r>
            <a:endParaRPr lang="en-US" sz="800" dirty="0"/>
          </a:p>
        </p:txBody>
      </p:sp>
      <p:sp>
        <p:nvSpPr>
          <p:cNvPr id="85" name="Oval 84"/>
          <p:cNvSpPr/>
          <p:nvPr/>
        </p:nvSpPr>
        <p:spPr>
          <a:xfrm flipH="1">
            <a:off x="3315196" y="500813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562600" y="3687508"/>
            <a:ext cx="9460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CCH and Practices</a:t>
            </a:r>
            <a:endParaRPr lang="en-US" sz="800" b="1" dirty="0"/>
          </a:p>
        </p:txBody>
      </p:sp>
      <p:sp>
        <p:nvSpPr>
          <p:cNvPr id="87" name="Oval 86"/>
          <p:cNvSpPr/>
          <p:nvPr/>
        </p:nvSpPr>
        <p:spPr>
          <a:xfrm flipH="1">
            <a:off x="5562600" y="376428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202266" y="3048181"/>
            <a:ext cx="1491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Enterprise Registries and Alerts</a:t>
            </a:r>
            <a:endParaRPr lang="en-US" sz="800" dirty="0"/>
          </a:p>
        </p:txBody>
      </p:sp>
      <p:sp>
        <p:nvSpPr>
          <p:cNvPr id="89" name="Oval 88"/>
          <p:cNvSpPr/>
          <p:nvPr/>
        </p:nvSpPr>
        <p:spPr>
          <a:xfrm flipH="1">
            <a:off x="6172200" y="310606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732865" y="3532903"/>
            <a:ext cx="14478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Integrate External Claims Data</a:t>
            </a:r>
            <a:endParaRPr lang="en-US" sz="800" dirty="0"/>
          </a:p>
        </p:txBody>
      </p:sp>
      <p:sp>
        <p:nvSpPr>
          <p:cNvPr id="94" name="TextBox 93"/>
          <p:cNvSpPr txBox="1"/>
          <p:nvPr/>
        </p:nvSpPr>
        <p:spPr>
          <a:xfrm>
            <a:off x="6483779" y="2743200"/>
            <a:ext cx="9076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Pathways of Care</a:t>
            </a:r>
            <a:endParaRPr lang="en-US" sz="800" dirty="0"/>
          </a:p>
        </p:txBody>
      </p:sp>
      <p:sp>
        <p:nvSpPr>
          <p:cNvPr id="95" name="Oval 94"/>
          <p:cNvSpPr/>
          <p:nvPr/>
        </p:nvSpPr>
        <p:spPr>
          <a:xfrm flipH="1">
            <a:off x="6431281" y="280419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66489" y="2744691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Consolidate EMR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774841" y="1409051"/>
            <a:ext cx="252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Expand Population Health &amp;</a:t>
            </a:r>
          </a:p>
          <a:p>
            <a:pPr algn="ctr"/>
            <a:r>
              <a:rPr lang="en-US" sz="1600" dirty="0" smtClean="0"/>
              <a:t>Value Based Care</a:t>
            </a:r>
            <a:endParaRPr lang="en-US" sz="1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915723" y="3657600"/>
            <a:ext cx="2437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Consolidate and Expand</a:t>
            </a:r>
          </a:p>
          <a:p>
            <a:r>
              <a:rPr lang="en-US" dirty="0" smtClean="0"/>
              <a:t>Data Access </a:t>
            </a:r>
            <a:r>
              <a:rPr lang="en-US" dirty="0"/>
              <a:t>Resources</a:t>
            </a:r>
          </a:p>
          <a:p>
            <a:endParaRPr lang="en-US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6629400" y="2527756"/>
            <a:ext cx="12650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Princeton Medical Center</a:t>
            </a:r>
            <a:endParaRPr lang="en-US" sz="800" b="1" dirty="0"/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-743032" y="3326914"/>
            <a:ext cx="243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Access Capabilities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5373933" y="3852792"/>
            <a:ext cx="2884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TriNetX </a:t>
            </a:r>
            <a:r>
              <a:rPr lang="en-US" sz="800" dirty="0" smtClean="0"/>
              <a:t>- Research Network Facilitating Clinical Trial Recruitment</a:t>
            </a:r>
            <a:endParaRPr lang="en-US" sz="800" dirty="0"/>
          </a:p>
        </p:txBody>
      </p:sp>
      <p:sp>
        <p:nvSpPr>
          <p:cNvPr id="109" name="Oval 108"/>
          <p:cNvSpPr/>
          <p:nvPr/>
        </p:nvSpPr>
        <p:spPr>
          <a:xfrm flipH="1">
            <a:off x="5364481" y="39624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5872865" y="3429000"/>
            <a:ext cx="2509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Consolidated Data Access Requests Across Organization</a:t>
            </a:r>
            <a:endParaRPr lang="en-US" sz="800" dirty="0"/>
          </a:p>
        </p:txBody>
      </p:sp>
      <p:sp>
        <p:nvSpPr>
          <p:cNvPr id="111" name="Oval 110"/>
          <p:cNvSpPr/>
          <p:nvPr/>
        </p:nvSpPr>
        <p:spPr>
          <a:xfrm flipH="1">
            <a:off x="5821681" y="348564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95450" y="2362200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Analytics Self-Service Storefront</a:t>
            </a:r>
            <a:endParaRPr lang="en-US" sz="800" dirty="0"/>
          </a:p>
        </p:txBody>
      </p:sp>
      <p:sp>
        <p:nvSpPr>
          <p:cNvPr id="117" name="Oval 116"/>
          <p:cNvSpPr/>
          <p:nvPr/>
        </p:nvSpPr>
        <p:spPr>
          <a:xfrm flipH="1">
            <a:off x="7086600" y="20574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5240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Timeline</a:t>
            </a:r>
            <a:r>
              <a:rPr lang="en-US" sz="2800" dirty="0"/>
              <a:t> </a:t>
            </a:r>
            <a:r>
              <a:rPr lang="en-US" sz="2800" dirty="0" smtClean="0"/>
              <a:t>of Data Access Capabilities at Penn Medicine</a:t>
            </a:r>
            <a:endParaRPr lang="en-US" sz="2400" dirty="0"/>
          </a:p>
        </p:txBody>
      </p:sp>
      <p:sp>
        <p:nvSpPr>
          <p:cNvPr id="119" name="Oval 118"/>
          <p:cNvSpPr/>
          <p:nvPr/>
        </p:nvSpPr>
        <p:spPr>
          <a:xfrm flipH="1">
            <a:off x="7269481" y="19050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 flipH="1">
            <a:off x="7467600" y="16764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 flipH="1">
            <a:off x="5715000" y="361188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 Request Process</a:t>
            </a:r>
            <a:endParaRPr lang="en-US" sz="3200" dirty="0"/>
          </a:p>
        </p:txBody>
      </p:sp>
      <p:graphicFrame>
        <p:nvGraphicFramePr>
          <p:cNvPr id="1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1600"/>
          <a:ext cx="8229600" cy="482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3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09" y="1143000"/>
            <a:ext cx="4997981" cy="5230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925" y="228600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Data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Form</a:t>
            </a:r>
          </a:p>
        </p:txBody>
      </p:sp>
    </p:spTree>
    <p:extLst>
      <p:ext uri="{BB962C8B-B14F-4D97-AF65-F5344CB8AC3E}">
        <p14:creationId xmlns:p14="http://schemas.microsoft.com/office/powerpoint/2010/main" val="18673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Covered Entity </a:t>
            </a:r>
            <a:endParaRPr lang="en-US" sz="3200" dirty="0"/>
          </a:p>
        </p:txBody>
      </p:sp>
      <p:sp>
        <p:nvSpPr>
          <p:cNvPr id="2" name="AutoShape 2" descr="http://confluence:8090/download/attachments/3276988/coveredentity.jpg?version=1&amp;modificationDate=1434393129807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36954"/>
            <a:ext cx="4648200" cy="3130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297697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only Penn Medicine staff allowed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PHI without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contract</a:t>
            </a:r>
          </a:p>
          <a:p>
            <a:endParaRPr lang="en-US" sz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third parties may see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de-identified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data,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required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sign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Agreement (DUA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4864"/>
            <a:ext cx="8991600" cy="1066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PennOmics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u="sng" dirty="0"/>
              <a:t>https://</a:t>
            </a:r>
            <a:r>
              <a:rPr lang="en-US" sz="1800" u="sng" dirty="0" smtClean="0"/>
              <a:t>pennomics.med.upenn.edu</a:t>
            </a:r>
            <a:endParaRPr lang="en-US" sz="28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371600"/>
            <a:ext cx="6386513" cy="4569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91313" y="1287482"/>
            <a:ext cx="24526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</a:rPr>
              <a:t>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</a:rPr>
              <a:t>Cohort </a:t>
            </a:r>
            <a:r>
              <a:rPr lang="en-US" sz="1600" dirty="0">
                <a:latin typeface="Arial" panose="020B0604020202020204" pitchFamily="34" charset="0"/>
              </a:rPr>
              <a:t>Explorer / Translational Research Center (TRC)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</a:rPr>
              <a:t>Oracle </a:t>
            </a:r>
            <a:r>
              <a:rPr lang="en-US" sz="1600" dirty="0">
                <a:latin typeface="Arial" panose="020B0604020202020204" pitchFamily="34" charset="0"/>
              </a:rPr>
              <a:t>Healthcare DW Foundation (HDWF</a:t>
            </a:r>
            <a:r>
              <a:rPr lang="en-US" sz="1600" dirty="0" smtClean="0"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Healthcare Data Model (HDM)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Omics database (ODB)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Cohort Data Mart (CDM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Oracle Healthcare Analytics Data Integration (OHADI</a:t>
            </a:r>
            <a:r>
              <a:rPr lang="en-US" sz="1600" dirty="0" smtClean="0"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Oracle Data Integrator (ODI</a:t>
            </a:r>
            <a:r>
              <a:rPr lang="en-US" sz="1600" dirty="0" smtClean="0">
                <a:latin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PennOmics</a:t>
            </a:r>
            <a:r>
              <a:rPr lang="en-US" sz="3200" dirty="0" smtClean="0"/>
              <a:t> - Data Flow</a:t>
            </a:r>
            <a:endParaRPr lang="en-US" sz="3200" dirty="0"/>
          </a:p>
        </p:txBody>
      </p:sp>
      <p:sp>
        <p:nvSpPr>
          <p:cNvPr id="5" name="Flowchart: Magnetic Disk 4"/>
          <p:cNvSpPr/>
          <p:nvPr/>
        </p:nvSpPr>
        <p:spPr bwMode="auto">
          <a:xfrm>
            <a:off x="4053455" y="1991017"/>
            <a:ext cx="2572511" cy="3240634"/>
          </a:xfrm>
          <a:prstGeom prst="flowChartMagneticDisk">
            <a:avLst/>
          </a:prstGeom>
          <a:solidFill>
            <a:srgbClr val="87253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PennOmics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2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Oracle Healthcare Data Warehouse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20298" y="2821903"/>
            <a:ext cx="1611784" cy="811988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CTMS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07800" y="1632572"/>
            <a:ext cx="1170432" cy="811988"/>
          </a:xfrm>
          <a:prstGeom prst="roundRect">
            <a:avLst/>
          </a:prstGeom>
          <a:solidFill>
            <a:srgbClr val="87253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Cohort Explorer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7607800" y="4590208"/>
            <a:ext cx="1170432" cy="767185"/>
          </a:xfrm>
          <a:prstGeom prst="roundRect">
            <a:avLst/>
          </a:prstGeom>
          <a:solidFill>
            <a:srgbClr val="87253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API Access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30146" y="1295400"/>
            <a:ext cx="2801233" cy="1304059"/>
            <a:chOff x="430146" y="1487970"/>
            <a:chExt cx="2801233" cy="1304059"/>
          </a:xfrm>
        </p:grpSpPr>
        <p:grpSp>
          <p:nvGrpSpPr>
            <p:cNvPr id="19" name="Group 18"/>
            <p:cNvGrpSpPr/>
            <p:nvPr/>
          </p:nvGrpSpPr>
          <p:grpSpPr>
            <a:xfrm>
              <a:off x="530636" y="1487970"/>
              <a:ext cx="2700743" cy="1304059"/>
              <a:chOff x="454030" y="2018995"/>
              <a:chExt cx="2801234" cy="1455725"/>
            </a:xfrm>
            <a:solidFill>
              <a:srgbClr val="0070C0"/>
            </a:solidFill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454030" y="2018995"/>
                <a:ext cx="2801234" cy="1455725"/>
              </a:xfrm>
              <a:prstGeom prst="round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 bwMode="auto">
              <a:xfrm>
                <a:off x="630065" y="2569589"/>
                <a:ext cx="1170432" cy="811988"/>
              </a:xfrm>
              <a:prstGeom prst="round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Arial" charset="0"/>
                  </a:rPr>
                  <a:t>EHR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30146" y="1600200"/>
              <a:ext cx="2801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Clinical Data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6968" y="3823474"/>
            <a:ext cx="2788295" cy="2293923"/>
            <a:chOff x="466968" y="4016044"/>
            <a:chExt cx="2788295" cy="2293923"/>
          </a:xfrm>
        </p:grpSpPr>
        <p:grpSp>
          <p:nvGrpSpPr>
            <p:cNvPr id="18" name="Group 17"/>
            <p:cNvGrpSpPr/>
            <p:nvPr/>
          </p:nvGrpSpPr>
          <p:grpSpPr>
            <a:xfrm>
              <a:off x="466968" y="4016044"/>
              <a:ext cx="2788295" cy="2293923"/>
              <a:chOff x="395021" y="4016045"/>
              <a:chExt cx="2860243" cy="2293923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395021" y="4016045"/>
                <a:ext cx="2860243" cy="2293923"/>
              </a:xfrm>
              <a:prstGeom prst="roundRect">
                <a:avLst/>
              </a:prstGeom>
              <a:solidFill>
                <a:srgbClr val="0070C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1117027" y="4496409"/>
                <a:ext cx="1416230" cy="811988"/>
              </a:xfrm>
              <a:prstGeom prst="roundRect">
                <a:avLst/>
              </a:prstGeom>
              <a:solidFill>
                <a:srgbClr val="0070C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Center</a:t>
                </a:r>
                <a:r>
                  <a:rPr kumimoji="0" lang="en-US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for Personalized Diagnostics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1897090" y="5362347"/>
                <a:ext cx="1170432" cy="811988"/>
              </a:xfrm>
              <a:prstGeom prst="roundRect">
                <a:avLst/>
              </a:prstGeom>
              <a:solidFill>
                <a:srgbClr val="0070C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Reference Datasets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575465" y="5359908"/>
                <a:ext cx="1170432" cy="811988"/>
              </a:xfrm>
              <a:prstGeom prst="roundRect">
                <a:avLst/>
              </a:prstGeom>
              <a:solidFill>
                <a:srgbClr val="0070C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Internal</a:t>
                </a:r>
                <a:r>
                  <a:rPr kumimoji="0" lang="en-US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Research Labs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66969" y="4171890"/>
              <a:ext cx="278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Genomic Data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/>
          <p:cNvCxnSpPr>
            <a:stCxn id="5" idx="4"/>
            <a:endCxn id="11" idx="1"/>
          </p:cNvCxnSpPr>
          <p:nvPr/>
        </p:nvCxnSpPr>
        <p:spPr bwMode="auto">
          <a:xfrm flipV="1">
            <a:off x="6625966" y="2038566"/>
            <a:ext cx="981834" cy="157276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5" idx="4"/>
            <a:endCxn id="20" idx="1"/>
          </p:cNvCxnSpPr>
          <p:nvPr/>
        </p:nvCxnSpPr>
        <p:spPr bwMode="auto">
          <a:xfrm>
            <a:off x="6625966" y="3611334"/>
            <a:ext cx="981834" cy="136246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4" idx="3"/>
            <a:endCxn id="5" idx="2"/>
          </p:cNvCxnSpPr>
          <p:nvPr/>
        </p:nvCxnSpPr>
        <p:spPr bwMode="auto">
          <a:xfrm flipV="1">
            <a:off x="3255263" y="3611334"/>
            <a:ext cx="798192" cy="13591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0" idx="3"/>
            <a:endCxn id="5" idx="2"/>
          </p:cNvCxnSpPr>
          <p:nvPr/>
        </p:nvCxnSpPr>
        <p:spPr bwMode="auto">
          <a:xfrm>
            <a:off x="2532082" y="3227897"/>
            <a:ext cx="1521373" cy="38343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7" idx="3"/>
            <a:endCxn id="5" idx="2"/>
          </p:cNvCxnSpPr>
          <p:nvPr/>
        </p:nvCxnSpPr>
        <p:spPr bwMode="auto">
          <a:xfrm>
            <a:off x="3231379" y="1947430"/>
            <a:ext cx="822076" cy="16639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1877568" y="1738642"/>
            <a:ext cx="1170432" cy="811988"/>
          </a:xfrm>
          <a:prstGeom prst="roundRect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Tumor Registry</a:t>
            </a:r>
          </a:p>
        </p:txBody>
      </p:sp>
    </p:spTree>
    <p:extLst>
      <p:ext uri="{BB962C8B-B14F-4D97-AF65-F5344CB8AC3E}">
        <p14:creationId xmlns:p14="http://schemas.microsoft.com/office/powerpoint/2010/main" val="14090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PennOmics</a:t>
            </a:r>
            <a:r>
              <a:rPr lang="en-US" sz="3200" dirty="0" smtClean="0"/>
              <a:t> - Data Classes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214120"/>
          <a:ext cx="4953000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480">
                <a:tc>
                  <a:txBody>
                    <a:bodyPr/>
                    <a:lstStyle/>
                    <a:p>
                      <a:r>
                        <a:rPr lang="en-US" dirty="0" smtClean="0"/>
                        <a:t>Data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Since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Encounters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2008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0682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56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Procedures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Labs,</a:t>
                      </a:r>
                      <a:r>
                        <a:rPr lang="en-US" baseline="0" dirty="0" smtClean="0"/>
                        <a:t> microbiology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2008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2008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Vitals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2011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Tumor Stage &amp;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2010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2001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Genomic</a:t>
                      </a:r>
                      <a:r>
                        <a:rPr lang="en-US" baseline="0" dirty="0" smtClean="0"/>
                        <a:t>s (CPD, PMBB)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2013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43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Genomics (CNDR)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Various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6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PennSeek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977"/>
            <a:ext cx="7848600" cy="451782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Based on Oracle </a:t>
            </a:r>
            <a:r>
              <a:rPr lang="en-US" sz="2400" dirty="0" err="1" smtClean="0"/>
              <a:t>Endeca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Intuitive e-shopping-like user </a:t>
            </a:r>
            <a:r>
              <a:rPr lang="en-US" sz="2400" dirty="0"/>
              <a:t>interface</a:t>
            </a:r>
          </a:p>
          <a:p>
            <a:endParaRPr lang="en-US" sz="2400" dirty="0" smtClean="0"/>
          </a:p>
          <a:p>
            <a:r>
              <a:rPr lang="en-US" sz="2400" dirty="0" smtClean="0"/>
              <a:t>Reduces </a:t>
            </a:r>
            <a:r>
              <a:rPr lang="en-US" sz="2400" dirty="0"/>
              <a:t>data sourcing </a:t>
            </a:r>
            <a:r>
              <a:rPr lang="en-US" sz="2400" dirty="0" smtClean="0"/>
              <a:t>burden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Reduces data abstraction turnaround by up to </a:t>
            </a:r>
            <a:r>
              <a:rPr lang="en-US" sz="2400" dirty="0" smtClean="0"/>
              <a:t>80%</a:t>
            </a:r>
          </a:p>
          <a:p>
            <a:endParaRPr lang="en-US" sz="2400" dirty="0"/>
          </a:p>
          <a:p>
            <a:r>
              <a:rPr lang="en-US" sz="2400" dirty="0" smtClean="0"/>
              <a:t>Inspires </a:t>
            </a:r>
            <a:r>
              <a:rPr lang="en-US" sz="2400" dirty="0"/>
              <a:t>unanticipated </a:t>
            </a:r>
            <a:r>
              <a:rPr lang="en-US" sz="2400" dirty="0" smtClean="0"/>
              <a:t>questions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14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PennSeek</a:t>
            </a:r>
            <a:r>
              <a:rPr lang="en-US" sz="3200" dirty="0" smtClean="0"/>
              <a:t> - User Interface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80592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3276600"/>
            <a:ext cx="1828800" cy="1676400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1676400"/>
            <a:ext cx="838200" cy="457200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1524000"/>
            <a:ext cx="5029200" cy="761999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1581150"/>
            <a:ext cx="1600200" cy="457200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2438400"/>
            <a:ext cx="6553200" cy="1066800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PennSeek</a:t>
            </a:r>
            <a:r>
              <a:rPr lang="en-US" sz="3200" dirty="0" smtClean="0"/>
              <a:t> - Guided Navigation</a:t>
            </a:r>
            <a:endParaRPr lang="en-US" sz="3200" dirty="0"/>
          </a:p>
        </p:txBody>
      </p:sp>
      <p:pic>
        <p:nvPicPr>
          <p:cNvPr id="3076" name="Picture 4" descr="C:\Users\zlatsiny\AppData\Local\Temp\SNAGHTML4eefcb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3998"/>
            <a:ext cx="24384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324225" y="3657600"/>
            <a:ext cx="1628775" cy="381000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3162298"/>
            <a:ext cx="2743200" cy="495302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PennSeek</a:t>
            </a:r>
            <a:r>
              <a:rPr lang="en-US" sz="2800" dirty="0" smtClean="0"/>
              <a:t> - Search Terms </a:t>
            </a:r>
            <a:r>
              <a:rPr lang="en-US" sz="2800" dirty="0"/>
              <a:t>H</a:t>
            </a:r>
            <a:r>
              <a:rPr lang="en-US" sz="2800" dirty="0" smtClean="0"/>
              <a:t>ighlighted in Context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295400"/>
            <a:ext cx="75803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00200" y="1904999"/>
            <a:ext cx="1371600" cy="762001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4191001"/>
            <a:ext cx="1143000" cy="609600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Analytics/Access Center (DAC)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i="1" dirty="0" smtClean="0"/>
              <a:t>shared enterprise resource</a:t>
            </a:r>
            <a:endParaRPr lang="en-US" sz="32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3641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	Patrick Farrell</a:t>
            </a:r>
            <a:r>
              <a:rPr lang="en-US" sz="1800" dirty="0" smtClean="0">
                <a:solidFill>
                  <a:schemeClr val="tx1"/>
                </a:solidFill>
              </a:rPr>
              <a:t>, Senior Director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Nebo </a:t>
            </a:r>
            <a:r>
              <a:rPr lang="en-US" sz="1800" b="1" dirty="0">
                <a:solidFill>
                  <a:schemeClr val="tx1"/>
                </a:solidFill>
              </a:rPr>
              <a:t>Mirkovic</a:t>
            </a:r>
            <a:r>
              <a:rPr lang="en-US" sz="1800" dirty="0">
                <a:solidFill>
                  <a:schemeClr val="tx1"/>
                </a:solidFill>
              </a:rPr>
              <a:t>, Associate </a:t>
            </a:r>
            <a:r>
              <a:rPr lang="en-US" sz="1800" dirty="0" smtClean="0">
                <a:solidFill>
                  <a:schemeClr val="tx1"/>
                </a:solidFill>
              </a:rPr>
              <a:t>Director</a:t>
            </a:r>
          </a:p>
          <a:p>
            <a:pPr marL="109728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1 </a:t>
            </a:r>
            <a:r>
              <a:rPr lang="en-US" sz="1800" dirty="0">
                <a:solidFill>
                  <a:schemeClr val="tx1"/>
                </a:solidFill>
              </a:rPr>
              <a:t>Enterprise Data Architect; 1 Solutions </a:t>
            </a:r>
            <a:r>
              <a:rPr lang="en-US" sz="1800" dirty="0" smtClean="0">
                <a:solidFill>
                  <a:schemeClr val="tx1"/>
                </a:solidFill>
              </a:rPr>
              <a:t>Architect</a:t>
            </a:r>
          </a:p>
          <a:p>
            <a:pPr marL="457200" lvl="1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1800" b="1" dirty="0" smtClean="0"/>
              <a:t>Data Architecture &amp; Development Team</a:t>
            </a:r>
          </a:p>
          <a:p>
            <a:pPr lvl="2"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Data warehousing (SQL, HANA , Hadoop), </a:t>
            </a:r>
            <a:r>
              <a:rPr lang="en-US" sz="1800" dirty="0">
                <a:solidFill>
                  <a:schemeClr val="tx1"/>
                </a:solidFill>
              </a:rPr>
              <a:t>models, marts, feeds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</a:pPr>
            <a:r>
              <a:rPr lang="en-US" sz="1800" b="1" dirty="0">
                <a:solidFill>
                  <a:schemeClr val="tx1"/>
                </a:solidFill>
              </a:rPr>
              <a:t>Brent Moore</a:t>
            </a:r>
            <a:r>
              <a:rPr lang="en-US" sz="1800" dirty="0">
                <a:solidFill>
                  <a:schemeClr val="tx1"/>
                </a:solidFill>
              </a:rPr>
              <a:t>, Senior Manager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4 Data Architects, 14 Data Engineers</a:t>
            </a:r>
          </a:p>
          <a:p>
            <a:pPr marL="457200" lvl="1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1800" b="1" dirty="0" smtClean="0"/>
              <a:t>Reporting &amp; Research Analytics Team</a:t>
            </a:r>
          </a:p>
          <a:p>
            <a:pPr lvl="2"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Data analysis and visualization (reports, dashboards), registries</a:t>
            </a:r>
          </a:p>
          <a:p>
            <a:pPr lvl="2">
              <a:buClr>
                <a:schemeClr val="tx1"/>
              </a:buClr>
            </a:pPr>
            <a:r>
              <a:rPr lang="en-US" sz="1800" b="1" dirty="0">
                <a:solidFill>
                  <a:schemeClr val="tx1"/>
                </a:solidFill>
              </a:rPr>
              <a:t>Liat Shimoni</a:t>
            </a:r>
            <a:r>
              <a:rPr lang="en-US" sz="1800" dirty="0">
                <a:solidFill>
                  <a:schemeClr val="tx1"/>
                </a:solidFill>
              </a:rPr>
              <a:t>, Senior Manager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19 Information analysts/report developers (3 leads), Scrum masters</a:t>
            </a:r>
          </a:p>
          <a:p>
            <a:pPr marL="457200" lvl="1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1800" b="1" dirty="0" smtClean="0"/>
              <a:t>Product Development &amp; Optimization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/>
              <a:t>Team</a:t>
            </a:r>
          </a:p>
          <a:p>
            <a:pPr lvl="2"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Long-term solutions, application implementation and ownership</a:t>
            </a:r>
          </a:p>
          <a:p>
            <a:pPr lvl="2">
              <a:buClr>
                <a:schemeClr val="tx1"/>
              </a:buClr>
            </a:pPr>
            <a:r>
              <a:rPr lang="en-US" sz="1800" b="1" dirty="0">
                <a:solidFill>
                  <a:schemeClr val="tx1"/>
                </a:solidFill>
              </a:rPr>
              <a:t>Amy Trenton</a:t>
            </a:r>
            <a:r>
              <a:rPr lang="en-US" sz="1800" dirty="0">
                <a:solidFill>
                  <a:schemeClr val="tx1"/>
                </a:solidFill>
              </a:rPr>
              <a:t>, Business </a:t>
            </a:r>
            <a:r>
              <a:rPr lang="en-US" sz="1800" dirty="0" smtClean="0">
                <a:solidFill>
                  <a:schemeClr val="tx1"/>
                </a:solidFill>
              </a:rPr>
              <a:t>Manager; </a:t>
            </a:r>
            <a:r>
              <a:rPr lang="en-US" sz="1800" b="1" dirty="0" smtClean="0">
                <a:solidFill>
                  <a:schemeClr val="tx1"/>
                </a:solidFill>
              </a:rPr>
              <a:t>Jesse </a:t>
            </a:r>
            <a:r>
              <a:rPr lang="en-US" sz="1800" b="1" dirty="0">
                <a:solidFill>
                  <a:schemeClr val="tx1"/>
                </a:solidFill>
              </a:rPr>
              <a:t>Zlatsin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Manager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Product </a:t>
            </a:r>
            <a:r>
              <a:rPr lang="en-US" sz="1800" dirty="0" smtClean="0">
                <a:solidFill>
                  <a:schemeClr val="tx1"/>
                </a:solidFill>
              </a:rPr>
              <a:t>owners</a:t>
            </a:r>
            <a:r>
              <a:rPr lang="en-US" sz="1800" dirty="0">
                <a:solidFill>
                  <a:schemeClr val="tx1"/>
                </a:solidFill>
              </a:rPr>
              <a:t>, 2 </a:t>
            </a:r>
            <a:r>
              <a:rPr lang="en-US" sz="1800" dirty="0" smtClean="0">
                <a:solidFill>
                  <a:schemeClr val="tx1"/>
                </a:solidFill>
              </a:rPr>
              <a:t>Dev-Ops 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nalysts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2 Dev-ops engineers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TriNetX</a:t>
            </a:r>
            <a:br>
              <a:rPr lang="en-US" sz="3200" dirty="0" smtClean="0"/>
            </a:br>
            <a:r>
              <a:rPr lang="en-US" sz="1800" dirty="0"/>
              <a:t>https://</a:t>
            </a:r>
            <a:r>
              <a:rPr lang="en-US" sz="1800" dirty="0" smtClean="0"/>
              <a:t>live.trinetx.com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906963"/>
          </a:xfrm>
        </p:spPr>
        <p:txBody>
          <a:bodyPr>
            <a:normAutofit/>
          </a:bodyPr>
          <a:lstStyle/>
          <a:p>
            <a:pPr fontAlgn="base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lobal research network: </a:t>
            </a:r>
            <a:r>
              <a:rPr lang="en-US" sz="2400" dirty="0">
                <a:solidFill>
                  <a:schemeClr val="tx1"/>
                </a:solidFill>
              </a:rPr>
              <a:t>11 countries, 100M </a:t>
            </a:r>
            <a:r>
              <a:rPr lang="en-US" sz="2400" dirty="0" smtClean="0">
                <a:solidFill>
                  <a:schemeClr val="tx1"/>
                </a:solidFill>
              </a:rPr>
              <a:t>patients, ~70 HCOs (e.g. Penn</a:t>
            </a:r>
            <a:r>
              <a:rPr lang="en-US" sz="2400" dirty="0">
                <a:solidFill>
                  <a:schemeClr val="tx1"/>
                </a:solidFill>
              </a:rPr>
              <a:t>, TJ, Drexel, Temple, Penn State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fontAlgn="base"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Over 50% of CTSA program hub </a:t>
            </a:r>
            <a:r>
              <a:rPr lang="en-US" sz="2400" dirty="0">
                <a:solidFill>
                  <a:schemeClr val="tx1"/>
                </a:solidFill>
              </a:rPr>
              <a:t>sites </a:t>
            </a:r>
            <a:r>
              <a:rPr lang="en-US" sz="2400" dirty="0" smtClean="0">
                <a:solidFill>
                  <a:schemeClr val="tx1"/>
                </a:solidFill>
              </a:rPr>
              <a:t>use TNX</a:t>
            </a:r>
            <a:endParaRPr lang="en-US" sz="2400" dirty="0">
              <a:solidFill>
                <a:schemeClr val="tx1"/>
              </a:solidFill>
            </a:endParaRPr>
          </a:p>
          <a:p>
            <a:pPr fontAlgn="base"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Optimizes / lowers cost / speeds up clinical </a:t>
            </a:r>
            <a:r>
              <a:rPr lang="en-US" sz="2400" dirty="0">
                <a:solidFill>
                  <a:schemeClr val="tx1"/>
                </a:solidFill>
              </a:rPr>
              <a:t>research </a:t>
            </a:r>
            <a:r>
              <a:rPr lang="en-US" sz="2400" dirty="0" smtClean="0">
                <a:solidFill>
                  <a:schemeClr val="tx1"/>
                </a:solidFill>
              </a:rPr>
              <a:t>design and </a:t>
            </a:r>
            <a:r>
              <a:rPr lang="en-US" sz="2400" dirty="0">
                <a:solidFill>
                  <a:schemeClr val="tx1"/>
                </a:solidFill>
              </a:rPr>
              <a:t>patient </a:t>
            </a:r>
            <a:r>
              <a:rPr lang="en-US" sz="2400" dirty="0" smtClean="0">
                <a:solidFill>
                  <a:schemeClr val="tx1"/>
                </a:solidFill>
              </a:rPr>
              <a:t>recruitment</a:t>
            </a:r>
          </a:p>
          <a:p>
            <a:pPr fontAlgn="base"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Value to participants:</a:t>
            </a:r>
          </a:p>
          <a:p>
            <a:pPr lvl="2" fontAlgn="base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Attract </a:t>
            </a:r>
            <a:r>
              <a:rPr lang="en-US" dirty="0">
                <a:solidFill>
                  <a:schemeClr val="tx1"/>
                </a:solidFill>
              </a:rPr>
              <a:t>sponsored studies </a:t>
            </a:r>
            <a:r>
              <a:rPr lang="en-US" dirty="0" smtClean="0">
                <a:solidFill>
                  <a:schemeClr val="tx1"/>
                </a:solidFill>
              </a:rPr>
              <a:t>from pharma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CROs, by finding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recruiting </a:t>
            </a:r>
            <a:r>
              <a:rPr lang="en-US" dirty="0">
                <a:solidFill>
                  <a:schemeClr val="tx1"/>
                </a:solidFill>
              </a:rPr>
              <a:t>patients that match </a:t>
            </a:r>
            <a:r>
              <a:rPr lang="en-US" dirty="0" smtClean="0">
                <a:solidFill>
                  <a:schemeClr val="tx1"/>
                </a:solidFill>
              </a:rPr>
              <a:t>protocol criteria</a:t>
            </a:r>
          </a:p>
          <a:p>
            <a:pPr lvl="2" fontAlgn="base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Free-of-charge (TNX provides servers)</a:t>
            </a:r>
          </a:p>
          <a:p>
            <a:pPr lvl="2" fontAlgn="base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Design protocols with inclusion </a:t>
            </a:r>
            <a:r>
              <a:rPr lang="en-US" dirty="0">
                <a:solidFill>
                  <a:schemeClr val="tx1"/>
                </a:solidFill>
              </a:rPr>
              <a:t>and exclusion </a:t>
            </a:r>
            <a:r>
              <a:rPr lang="en-US" dirty="0" smtClean="0">
                <a:solidFill>
                  <a:schemeClr val="tx1"/>
                </a:solidFill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39826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TriNetX</a:t>
            </a:r>
            <a:br>
              <a:rPr lang="en-US" sz="3200" dirty="0" smtClean="0"/>
            </a:br>
            <a:r>
              <a:rPr lang="en-US" sz="1800" dirty="0"/>
              <a:t>https://</a:t>
            </a:r>
            <a:r>
              <a:rPr lang="en-US" sz="1800" dirty="0" smtClean="0"/>
              <a:t>live.trinetx.com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93837"/>
            <a:ext cx="8305801" cy="4906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 smtClean="0">
                <a:solidFill>
                  <a:schemeClr val="tx1"/>
                </a:solidFill>
              </a:rPr>
              <a:t>Penn </a:t>
            </a:r>
            <a:r>
              <a:rPr lang="en-US" sz="2200" b="1" dirty="0" smtClean="0">
                <a:solidFill>
                  <a:schemeClr val="tx1"/>
                </a:solidFill>
              </a:rPr>
              <a:t>Data: </a:t>
            </a:r>
            <a:r>
              <a:rPr lang="en-US" sz="2200" dirty="0" smtClean="0">
                <a:solidFill>
                  <a:schemeClr val="tx1"/>
                </a:solidFill>
              </a:rPr>
              <a:t>Demographics</a:t>
            </a:r>
            <a:r>
              <a:rPr lang="en-US" sz="2200" dirty="0">
                <a:solidFill>
                  <a:schemeClr val="tx1"/>
                </a:solidFill>
              </a:rPr>
              <a:t>, Encounters, </a:t>
            </a:r>
            <a:r>
              <a:rPr lang="en-US" sz="2200" dirty="0" err="1">
                <a:solidFill>
                  <a:schemeClr val="tx1"/>
                </a:solidFill>
              </a:rPr>
              <a:t>Px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Dx</a:t>
            </a:r>
            <a:r>
              <a:rPr lang="en-US" sz="2200" dirty="0">
                <a:solidFill>
                  <a:schemeClr val="tx1"/>
                </a:solidFill>
              </a:rPr>
              <a:t>, Rx, Labs, Cardiology tests (LVEF, </a:t>
            </a:r>
            <a:r>
              <a:rPr lang="en-US" sz="2200" dirty="0" err="1">
                <a:solidFill>
                  <a:schemeClr val="tx1"/>
                </a:solidFill>
              </a:rPr>
              <a:t>QTc</a:t>
            </a:r>
            <a:r>
              <a:rPr lang="en-US" sz="2200" dirty="0">
                <a:solidFill>
                  <a:schemeClr val="tx1"/>
                </a:solidFill>
              </a:rPr>
              <a:t>, NYHA), some Vitals, </a:t>
            </a:r>
            <a:r>
              <a:rPr lang="en-US" sz="2200" dirty="0" smtClean="0">
                <a:solidFill>
                  <a:schemeClr val="tx1"/>
                </a:solidFill>
              </a:rPr>
              <a:t>PFT, Tumor </a:t>
            </a:r>
            <a:r>
              <a:rPr lang="en-US" sz="2200" dirty="0">
                <a:solidFill>
                  <a:schemeClr val="tx1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egistry data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TNX schema </a:t>
            </a:r>
            <a:r>
              <a:rPr lang="en-US" sz="2200" dirty="0">
                <a:solidFill>
                  <a:schemeClr val="tx1"/>
                </a:solidFill>
              </a:rPr>
              <a:t>can incorporate genomic </a:t>
            </a:r>
            <a:r>
              <a:rPr lang="en-US" sz="2200" dirty="0" smtClean="0">
                <a:solidFill>
                  <a:schemeClr val="tx1"/>
                </a:solidFill>
              </a:rPr>
              <a:t>data</a:t>
            </a:r>
          </a:p>
          <a:p>
            <a:pPr>
              <a:spcBef>
                <a:spcPts val="1200"/>
              </a:spcBef>
            </a:pPr>
            <a:r>
              <a:rPr lang="en-US" sz="2200" b="1" dirty="0" smtClean="0">
                <a:solidFill>
                  <a:schemeClr val="tx1"/>
                </a:solidFill>
              </a:rPr>
              <a:t>Data mapped </a:t>
            </a:r>
            <a:r>
              <a:rPr lang="en-US" sz="2200" dirty="0" smtClean="0">
                <a:solidFill>
                  <a:schemeClr val="tx1"/>
                </a:solidFill>
              </a:rPr>
              <a:t>onto standard vocabularies (HL7, LOINC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smtClean="0">
                <a:solidFill>
                  <a:schemeClr val="tx1"/>
                </a:solidFill>
              </a:rPr>
              <a:t>NDF-RT, </a:t>
            </a:r>
            <a:r>
              <a:rPr lang="en-US" sz="2200" dirty="0" err="1">
                <a:solidFill>
                  <a:schemeClr val="tx1"/>
                </a:solidFill>
              </a:rPr>
              <a:t>RxNorm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smtClean="0">
                <a:solidFill>
                  <a:schemeClr val="tx1"/>
                </a:solidFill>
              </a:rPr>
              <a:t>CPT, </a:t>
            </a:r>
            <a:r>
              <a:rPr lang="en-US" sz="2200" dirty="0">
                <a:solidFill>
                  <a:schemeClr val="tx1"/>
                </a:solidFill>
              </a:rPr>
              <a:t>ICD, </a:t>
            </a:r>
            <a:r>
              <a:rPr lang="en-US" sz="2200" dirty="0" smtClean="0">
                <a:solidFill>
                  <a:schemeClr val="tx1"/>
                </a:solidFill>
              </a:rPr>
              <a:t>ICD-O)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200" b="1" dirty="0" smtClean="0">
                <a:solidFill>
                  <a:schemeClr val="tx1"/>
                </a:solidFill>
              </a:rPr>
              <a:t>Data Security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data stays behind Penn firewall, data </a:t>
            </a:r>
            <a:r>
              <a:rPr lang="en-US" sz="2200" dirty="0">
                <a:solidFill>
                  <a:schemeClr val="tx1"/>
                </a:solidFill>
              </a:rPr>
              <a:t>de-identified, pharma see only </a:t>
            </a:r>
            <a:r>
              <a:rPr lang="en-US" sz="2200" dirty="0" smtClean="0">
                <a:solidFill>
                  <a:schemeClr val="tx1"/>
                </a:solidFill>
              </a:rPr>
              <a:t>counts (rounded), </a:t>
            </a:r>
            <a:r>
              <a:rPr lang="en-US" sz="2200" dirty="0">
                <a:solidFill>
                  <a:schemeClr val="tx1"/>
                </a:solidFill>
              </a:rPr>
              <a:t>cannot search by ZIP, HCO sees only own patient-level </a:t>
            </a:r>
            <a:r>
              <a:rPr lang="en-US" sz="2200" dirty="0" smtClean="0">
                <a:solidFill>
                  <a:schemeClr val="tx1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498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sz="3200" b="1" dirty="0">
                <a:ea typeface="Times New Roman" panose="02020603050405020304" pitchFamily="18" charset="0"/>
              </a:rPr>
              <a:t>Clinical Data Access for PSOM Researchers</a:t>
            </a:r>
            <a:endParaRPr lang="en-US" alt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331818"/>
          <a:ext cx="8610602" cy="4730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839">
                  <a:extLst>
                    <a:ext uri="{9D8B030D-6E8A-4147-A177-3AD203B41FA5}">
                      <a16:colId xmlns:a16="http://schemas.microsoft.com/office/drawing/2014/main" val="3358633096"/>
                    </a:ext>
                  </a:extLst>
                </a:gridCol>
                <a:gridCol w="1157839">
                  <a:extLst>
                    <a:ext uri="{9D8B030D-6E8A-4147-A177-3AD203B41FA5}">
                      <a16:colId xmlns:a16="http://schemas.microsoft.com/office/drawing/2014/main" val="3271538258"/>
                    </a:ext>
                  </a:extLst>
                </a:gridCol>
                <a:gridCol w="1722922">
                  <a:extLst>
                    <a:ext uri="{9D8B030D-6E8A-4147-A177-3AD203B41FA5}">
                      <a16:colId xmlns:a16="http://schemas.microsoft.com/office/drawing/2014/main" val="12998619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536507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1378202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91586393"/>
                    </a:ext>
                  </a:extLst>
                </a:gridCol>
                <a:gridCol w="890685">
                  <a:extLst>
                    <a:ext uri="{9D8B030D-6E8A-4147-A177-3AD203B41FA5}">
                      <a16:colId xmlns:a16="http://schemas.microsoft.com/office/drawing/2014/main" val="868735543"/>
                    </a:ext>
                  </a:extLst>
                </a:gridCol>
                <a:gridCol w="938117">
                  <a:extLst>
                    <a:ext uri="{9D8B030D-6E8A-4147-A177-3AD203B41FA5}">
                      <a16:colId xmlns:a16="http://schemas.microsoft.com/office/drawing/2014/main" val="2689272053"/>
                    </a:ext>
                  </a:extLst>
                </a:gridCol>
              </a:tblGrid>
              <a:tr h="6231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Access Point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Access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Time </a:t>
                      </a:r>
                      <a:r>
                        <a:rPr lang="en-US" sz="1100" dirty="0" smtClean="0">
                          <a:effectLst/>
                        </a:rPr>
                        <a:t>for access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prerequisites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HIPAA </a:t>
                      </a:r>
                      <a:r>
                        <a:rPr lang="en-US" sz="1100" dirty="0" smtClean="0">
                          <a:effectLst/>
                        </a:rPr>
                        <a:t>training?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CITI </a:t>
                      </a:r>
                      <a:r>
                        <a:rPr lang="en-US" sz="1100" dirty="0" smtClean="0">
                          <a:effectLst/>
                        </a:rPr>
                        <a:t>training?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UPHS account required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IRB approval required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86526422"/>
                  </a:ext>
                </a:extLst>
              </a:tr>
              <a:tr h="1093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PennOmics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Web dashboard, self-service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de-identified clinical data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 clinical notes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some genomic data (upon request)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week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78974888"/>
                  </a:ext>
                </a:extLst>
              </a:tr>
              <a:tr h="6231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PennSeek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Web dashboard, self-service.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identifiable clinical data, including free-text notes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7-8 weeks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43418917"/>
                  </a:ext>
                </a:extLst>
              </a:tr>
              <a:tr h="2348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Custom Data Requests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Work with UPHS data analyst who retrieves data and provides in desired format.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identifiable clinical data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&gt;10k tables in EPIC Clarity 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PDS: subset of EPIC, historical and current </a:t>
                      </a:r>
                      <a:r>
                        <a:rPr lang="en-US" sz="1100" dirty="0" smtClean="0">
                          <a:effectLst/>
                        </a:rPr>
                        <a:t>non-EPIC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Schemas and </a:t>
                      </a:r>
                      <a:r>
                        <a:rPr lang="en-US" sz="1100" dirty="0" smtClean="0">
                          <a:effectLst/>
                        </a:rPr>
                        <a:t>dictionaries: </a:t>
                      </a:r>
                      <a:r>
                        <a:rPr lang="en-US" sz="1100" u="sng" dirty="0">
                          <a:effectLst/>
                          <a:hlinkClick r:id="rId2"/>
                        </a:rPr>
                        <a:t>www.med.upenn.edu/dac/penn-data-store-warehouse.html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1-2 weeks for simple requests, highly variable for complex requests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Yes, unless requesting aggregate or </a:t>
                      </a:r>
                      <a:r>
                        <a:rPr lang="en-US" sz="1100" dirty="0" err="1">
                          <a:effectLst/>
                        </a:rPr>
                        <a:t>deidentified</a:t>
                      </a:r>
                      <a:r>
                        <a:rPr lang="en-US" sz="1100" dirty="0">
                          <a:effectLst/>
                        </a:rPr>
                        <a:t> 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8500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8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DAC contacts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295400"/>
            <a:ext cx="8763000" cy="4906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Custom Reporting</a:t>
            </a:r>
            <a:endParaRPr lang="en-US" sz="1600" dirty="0"/>
          </a:p>
          <a:p>
            <a:pPr lvl="1"/>
            <a:r>
              <a:rPr lang="en-US" sz="1600" dirty="0" smtClean="0"/>
              <a:t>Info: </a:t>
            </a:r>
            <a:r>
              <a:rPr lang="en-US" sz="1600" dirty="0">
                <a:hlinkClick r:id="rId2"/>
              </a:rPr>
              <a:t>http://www.med.upenn.edu/dac/about-reporting.html</a:t>
            </a:r>
            <a:endParaRPr lang="en-US" sz="1600" dirty="0"/>
          </a:p>
          <a:p>
            <a:pPr lvl="1"/>
            <a:r>
              <a:rPr lang="en-US" sz="1600" dirty="0"/>
              <a:t>Requests: </a:t>
            </a:r>
            <a:r>
              <a:rPr lang="en-US" sz="1600" dirty="0">
                <a:hlinkClick r:id="rId3"/>
              </a:rPr>
              <a:t>http://www.med.upenn.edu/dac/data-request.html</a:t>
            </a:r>
            <a:endParaRPr lang="en-US" sz="1600" dirty="0"/>
          </a:p>
          <a:p>
            <a:pPr lvl="1"/>
            <a:r>
              <a:rPr lang="en-US" sz="1600" dirty="0" smtClean="0"/>
              <a:t>Support</a:t>
            </a:r>
            <a:r>
              <a:rPr lang="en-US" sz="1600" dirty="0"/>
              <a:t>: </a:t>
            </a:r>
            <a:r>
              <a:rPr lang="en-US" sz="1600" dirty="0" smtClean="0">
                <a:hlinkClick r:id="rId4"/>
              </a:rPr>
              <a:t>yuliya.borovskiy@pennmedicine.upenn.edu</a:t>
            </a:r>
            <a:endParaRPr lang="en-US" sz="1600" dirty="0" smtClean="0"/>
          </a:p>
          <a:p>
            <a:pPr lvl="1"/>
            <a:r>
              <a:rPr lang="en-US" sz="1600" dirty="0"/>
              <a:t>Open Office: Tuesdays 1-4pm (schedule </a:t>
            </a:r>
            <a:r>
              <a:rPr lang="en-US" sz="1600" dirty="0" smtClean="0"/>
              <a:t>at least week before)</a:t>
            </a:r>
            <a:endParaRPr lang="en-US" sz="1600" dirty="0"/>
          </a:p>
          <a:p>
            <a:endParaRPr lang="en-US" sz="1100" dirty="0" smtClean="0"/>
          </a:p>
          <a:p>
            <a:r>
              <a:rPr lang="en-US" sz="1600" dirty="0" smtClean="0"/>
              <a:t>PennOmics</a:t>
            </a:r>
            <a:endParaRPr lang="en-US" sz="1600" dirty="0"/>
          </a:p>
          <a:p>
            <a:pPr lvl="1"/>
            <a:r>
              <a:rPr lang="en-US" sz="1600" dirty="0" smtClean="0"/>
              <a:t>Info: </a:t>
            </a:r>
            <a:r>
              <a:rPr lang="en-US" sz="1600" dirty="0" smtClean="0">
                <a:hlinkClick r:id="rId5"/>
              </a:rPr>
              <a:t>www.med.upenn.edu/dac/cohort-explorer.html</a:t>
            </a:r>
            <a:endParaRPr lang="en-US" sz="1600" dirty="0" smtClean="0"/>
          </a:p>
          <a:p>
            <a:pPr lvl="1"/>
            <a:r>
              <a:rPr lang="en-US" sz="1600" dirty="0" smtClean="0"/>
              <a:t>Training:</a:t>
            </a:r>
          </a:p>
          <a:p>
            <a:pPr marL="457200" lvl="1" indent="0">
              <a:buNone/>
            </a:pPr>
            <a:r>
              <a:rPr lang="en-US" alt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</a:t>
            </a:r>
            <a:r>
              <a:rPr lang="en-US" altLang="en-US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://performancemanager4.successfactors.com/sf/learning?company=71508P&amp;_s.crb=Pr1juTwaOuTClazXhmXHVWiU85I%253d</a:t>
            </a:r>
            <a:endParaRPr lang="en-US" sz="1100" dirty="0"/>
          </a:p>
          <a:p>
            <a:pPr lvl="1"/>
            <a:r>
              <a:rPr lang="en-US" sz="1600" dirty="0"/>
              <a:t>Owner: </a:t>
            </a:r>
            <a:r>
              <a:rPr lang="en-US" sz="1600" dirty="0" smtClean="0">
                <a:hlinkClick r:id="rId7"/>
              </a:rPr>
              <a:t>nebojsa.mirkovic@</a:t>
            </a:r>
            <a:r>
              <a:rPr lang="en-US" sz="1600" dirty="0">
                <a:hlinkClick r:id="rId4"/>
              </a:rPr>
              <a:t>pennmedicine</a:t>
            </a:r>
            <a:r>
              <a:rPr lang="en-US" sz="1600" dirty="0" smtClean="0">
                <a:hlinkClick r:id="rId7"/>
              </a:rPr>
              <a:t>.upenn.edu</a:t>
            </a:r>
            <a:endParaRPr lang="en-US" sz="1600" dirty="0"/>
          </a:p>
          <a:p>
            <a:pPr lvl="1"/>
            <a:r>
              <a:rPr lang="en-US" sz="1600" dirty="0"/>
              <a:t>Support: </a:t>
            </a:r>
            <a:r>
              <a:rPr lang="en-US" sz="1600" dirty="0" smtClean="0">
                <a:hlinkClick r:id="rId8"/>
              </a:rPr>
              <a:t>patrick.sullivan@</a:t>
            </a:r>
            <a:r>
              <a:rPr lang="en-US" sz="1600" dirty="0">
                <a:hlinkClick r:id="rId4"/>
              </a:rPr>
              <a:t>pennmedicine</a:t>
            </a:r>
            <a:r>
              <a:rPr lang="en-US" sz="1600" dirty="0" smtClean="0">
                <a:hlinkClick r:id="rId8"/>
              </a:rPr>
              <a:t>.upenn.edu</a:t>
            </a:r>
            <a:endParaRPr lang="en-US" sz="1600" dirty="0"/>
          </a:p>
          <a:p>
            <a:endParaRPr lang="en-US" sz="1100" dirty="0" smtClean="0"/>
          </a:p>
          <a:p>
            <a:r>
              <a:rPr lang="en-US" sz="1600" dirty="0" smtClean="0"/>
              <a:t>PennSeek</a:t>
            </a:r>
            <a:endParaRPr lang="en-US" sz="1600" dirty="0">
              <a:hlinkClick r:id="rId9"/>
            </a:endParaRPr>
          </a:p>
          <a:p>
            <a:pPr lvl="1"/>
            <a:r>
              <a:rPr lang="en-US" sz="1600" dirty="0" smtClean="0"/>
              <a:t>Info: </a:t>
            </a:r>
            <a:r>
              <a:rPr lang="en-US" sz="1600" dirty="0" smtClean="0">
                <a:hlinkClick r:id="rId9"/>
              </a:rPr>
              <a:t>www.med.upenn.edu/dac/pennseek.html</a:t>
            </a:r>
            <a:endParaRPr lang="en-US" sz="1600" dirty="0"/>
          </a:p>
          <a:p>
            <a:pPr lvl="1"/>
            <a:r>
              <a:rPr lang="en-CA" sz="1600" dirty="0" smtClean="0"/>
              <a:t>Owner</a:t>
            </a:r>
            <a:r>
              <a:rPr lang="en-CA" sz="1600" dirty="0"/>
              <a:t>: </a:t>
            </a:r>
            <a:r>
              <a:rPr lang="en-CA" sz="1600" dirty="0" err="1" smtClean="0">
                <a:hlinkClick r:id="rId10"/>
              </a:rPr>
              <a:t>nithya.seshadri</a:t>
            </a:r>
            <a:r>
              <a:rPr lang="en-CA" sz="1600" dirty="0" smtClean="0">
                <a:hlinkClick r:id="rId10"/>
              </a:rPr>
              <a:t>@</a:t>
            </a:r>
            <a:r>
              <a:rPr lang="en-US" sz="1600" dirty="0" err="1">
                <a:hlinkClick r:id="rId4"/>
              </a:rPr>
              <a:t>pennmedicine</a:t>
            </a:r>
            <a:r>
              <a:rPr lang="en-CA" sz="1600" dirty="0" smtClean="0">
                <a:hlinkClick r:id="rId10"/>
              </a:rPr>
              <a:t>.upenn.edu</a:t>
            </a:r>
            <a:endParaRPr lang="en-CA" sz="1600" dirty="0" smtClean="0"/>
          </a:p>
          <a:p>
            <a:pPr lvl="1"/>
            <a:r>
              <a:rPr lang="en-US" sz="1600" dirty="0"/>
              <a:t>Support: </a:t>
            </a:r>
            <a:r>
              <a:rPr lang="en-US" sz="1600" dirty="0" smtClean="0">
                <a:hlinkClick r:id="rId11"/>
              </a:rPr>
              <a:t>pennseek@uphs.upenn.edu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03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36346"/>
            <a:ext cx="5715000" cy="5215977"/>
          </a:xfrm>
          <a:prstGeom prst="rect">
            <a:avLst/>
          </a:prstGeo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Analytics/Access Center (DAC)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u="sng" dirty="0"/>
              <a:t>https://www.med.upenn.edu/dac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8465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DAC Strategic Initiatives FY2018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57201" y="1371600"/>
            <a:ext cx="83820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Focus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 Caboodle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 Operational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 data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Reevaluate data mining and discovery tools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research platform</a:t>
            </a:r>
          </a:p>
          <a:p>
            <a:pPr>
              <a:spcAft>
                <a:spcPts val="60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Focus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relationships (IBI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PennChart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service line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CPUP Operations, Professional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billing office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PennChart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 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outreach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training: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Epic, domain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science, cloud, new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264405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lowchart: Stored Data 59"/>
          <p:cNvSpPr/>
          <p:nvPr/>
        </p:nvSpPr>
        <p:spPr>
          <a:xfrm flipH="1">
            <a:off x="1524000" y="1295400"/>
            <a:ext cx="12954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visits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lowchart: Stored Data 61"/>
          <p:cNvSpPr/>
          <p:nvPr/>
        </p:nvSpPr>
        <p:spPr>
          <a:xfrm flipH="1">
            <a:off x="2667000" y="12954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lowchart: Stored Data 62"/>
          <p:cNvSpPr/>
          <p:nvPr/>
        </p:nvSpPr>
        <p:spPr>
          <a:xfrm flipH="1">
            <a:off x="5105400" y="38100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atient</a:t>
            </a:r>
          </a:p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lowchart: Stored Data 63"/>
          <p:cNvSpPr/>
          <p:nvPr/>
        </p:nvSpPr>
        <p:spPr>
          <a:xfrm flipH="1">
            <a:off x="3886200" y="12954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rovider Info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lowchart: Stored Data 65"/>
          <p:cNvSpPr/>
          <p:nvPr/>
        </p:nvSpPr>
        <p:spPr>
          <a:xfrm flipH="1">
            <a:off x="6324600" y="12954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rders</a:t>
            </a:r>
          </a:p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lowchart: Stored Data 77"/>
          <p:cNvSpPr/>
          <p:nvPr/>
        </p:nvSpPr>
        <p:spPr>
          <a:xfrm flipH="1">
            <a:off x="228600" y="1295400"/>
            <a:ext cx="14478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lowchart: Stored Data 81"/>
          <p:cNvSpPr/>
          <p:nvPr/>
        </p:nvSpPr>
        <p:spPr>
          <a:xfrm flipH="1">
            <a:off x="7543800" y="12954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lowchart: Stored Data 82"/>
          <p:cNvSpPr/>
          <p:nvPr/>
        </p:nvSpPr>
        <p:spPr>
          <a:xfrm flipH="1">
            <a:off x="2667000" y="21336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oded diagnoses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lowchart: Stored Data 83"/>
          <p:cNvSpPr/>
          <p:nvPr/>
        </p:nvSpPr>
        <p:spPr>
          <a:xfrm flipH="1">
            <a:off x="3886200" y="21336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roblem list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lowchart: Stored Data 84"/>
          <p:cNvSpPr/>
          <p:nvPr/>
        </p:nvSpPr>
        <p:spPr>
          <a:xfrm flipH="1">
            <a:off x="5105400" y="21336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Stored Data 85"/>
          <p:cNvSpPr/>
          <p:nvPr/>
        </p:nvSpPr>
        <p:spPr>
          <a:xfrm flipH="1">
            <a:off x="6324600" y="21336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lowchart: Stored Data 90"/>
          <p:cNvSpPr/>
          <p:nvPr/>
        </p:nvSpPr>
        <p:spPr>
          <a:xfrm flipH="1">
            <a:off x="228600" y="21336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Stored Data 94"/>
          <p:cNvSpPr/>
          <p:nvPr/>
        </p:nvSpPr>
        <p:spPr>
          <a:xfrm flipH="1">
            <a:off x="2667000" y="29718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POC services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lowchart: Stored Data 95"/>
          <p:cNvSpPr/>
          <p:nvPr/>
        </p:nvSpPr>
        <p:spPr>
          <a:xfrm flipH="1">
            <a:off x="5105400" y="29718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pathology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  <p:sp>
        <p:nvSpPr>
          <p:cNvPr id="97" name="Flowchart: Stored Data 96"/>
          <p:cNvSpPr/>
          <p:nvPr/>
        </p:nvSpPr>
        <p:spPr>
          <a:xfrm flipH="1">
            <a:off x="6324600" y="29718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endoscopy reports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Stored Data 98"/>
          <p:cNvSpPr/>
          <p:nvPr/>
        </p:nvSpPr>
        <p:spPr>
          <a:xfrm flipH="1">
            <a:off x="7543800" y="29718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ECG reports</a:t>
            </a:r>
          </a:p>
        </p:txBody>
      </p:sp>
      <p:sp>
        <p:nvSpPr>
          <p:cNvPr id="102" name="Flowchart: Stored Data 101"/>
          <p:cNvSpPr/>
          <p:nvPr/>
        </p:nvSpPr>
        <p:spPr>
          <a:xfrm flipH="1">
            <a:off x="228600" y="2971800"/>
            <a:ext cx="1371600" cy="685800"/>
          </a:xfrm>
          <a:prstGeom prst="flowChartOnlineStorag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58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Stored Data 103"/>
          <p:cNvSpPr/>
          <p:nvPr/>
        </p:nvSpPr>
        <p:spPr>
          <a:xfrm flipH="1">
            <a:off x="1447800" y="38100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  <p:sp>
        <p:nvSpPr>
          <p:cNvPr id="106" name="Flowchart: Stored Data 105"/>
          <p:cNvSpPr/>
          <p:nvPr/>
        </p:nvSpPr>
        <p:spPr>
          <a:xfrm flipH="1">
            <a:off x="2667000" y="38100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lectrophys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reports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Stored Data 107"/>
          <p:cNvSpPr/>
          <p:nvPr/>
        </p:nvSpPr>
        <p:spPr>
          <a:xfrm flipH="1">
            <a:off x="3886200" y="46482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PeriOP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Flowchart: Stored Data 109"/>
          <p:cNvSpPr/>
          <p:nvPr/>
        </p:nvSpPr>
        <p:spPr>
          <a:xfrm flipH="1">
            <a:off x="7543800" y="38100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osp.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acq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infections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Stored Data 112"/>
          <p:cNvSpPr/>
          <p:nvPr/>
        </p:nvSpPr>
        <p:spPr>
          <a:xfrm flipH="1">
            <a:off x="228600" y="38100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echo reports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Stored Data 115"/>
          <p:cNvSpPr/>
          <p:nvPr/>
        </p:nvSpPr>
        <p:spPr>
          <a:xfrm flipH="1">
            <a:off x="2667000" y="46482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nesthesia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Flowchart: Stored Data 116"/>
          <p:cNvSpPr/>
          <p:nvPr/>
        </p:nvSpPr>
        <p:spPr>
          <a:xfrm flipH="1">
            <a:off x="6324600" y="46482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atient surveys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Flowchart: Stored Data 117"/>
          <p:cNvSpPr/>
          <p:nvPr/>
        </p:nvSpPr>
        <p:spPr>
          <a:xfrm flipH="1">
            <a:off x="5105400" y="46482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geolocation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Stored Data 118"/>
          <p:cNvSpPr/>
          <p:nvPr/>
        </p:nvSpPr>
        <p:spPr>
          <a:xfrm flipH="1">
            <a:off x="6324600" y="38100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CTMS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Flowchart: Stored Data 120"/>
          <p:cNvSpPr/>
          <p:nvPr/>
        </p:nvSpPr>
        <p:spPr>
          <a:xfrm flipH="1">
            <a:off x="7543800" y="46482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SSA</a:t>
            </a:r>
          </a:p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DMF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Stored Data 123"/>
          <p:cNvSpPr/>
          <p:nvPr/>
        </p:nvSpPr>
        <p:spPr>
          <a:xfrm flipH="1">
            <a:off x="5105400" y="1288007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allergies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Flowchart: Stored Data 125"/>
          <p:cNvSpPr/>
          <p:nvPr/>
        </p:nvSpPr>
        <p:spPr>
          <a:xfrm flipH="1">
            <a:off x="228600" y="54864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umor stage and grade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Stored Data 126"/>
          <p:cNvSpPr/>
          <p:nvPr/>
        </p:nvSpPr>
        <p:spPr>
          <a:xfrm flipH="1">
            <a:off x="1447800" y="54864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ncology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nfusion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Stored Data 127"/>
          <p:cNvSpPr/>
          <p:nvPr/>
        </p:nvSpPr>
        <p:spPr>
          <a:xfrm flipH="1">
            <a:off x="2667000" y="54864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enomic data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Stored Data 128"/>
          <p:cNvSpPr/>
          <p:nvPr/>
        </p:nvSpPr>
        <p:spPr>
          <a:xfrm flipH="1">
            <a:off x="3886200" y="54864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&amp; prof. billing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Flowchart: Stored Data 129"/>
          <p:cNvSpPr/>
          <p:nvPr/>
        </p:nvSpPr>
        <p:spPr>
          <a:xfrm flipH="1">
            <a:off x="6324600" y="54864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external claims</a:t>
            </a:r>
          </a:p>
        </p:txBody>
      </p:sp>
      <p:sp>
        <p:nvSpPr>
          <p:cNvPr id="135" name="Flowchart: Stored Data 134"/>
          <p:cNvSpPr/>
          <p:nvPr/>
        </p:nvSpPr>
        <p:spPr>
          <a:xfrm flipH="1">
            <a:off x="1447800" y="21336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accinations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Flowchart: Stored Data 143"/>
          <p:cNvSpPr/>
          <p:nvPr/>
        </p:nvSpPr>
        <p:spPr>
          <a:xfrm flipH="1">
            <a:off x="7543800" y="2133600"/>
            <a:ext cx="1371600" cy="6858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flowsheets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itle 1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Available Through </a:t>
            </a:r>
            <a:r>
              <a:rPr lang="en-US" sz="3200" dirty="0" smtClean="0"/>
              <a:t>Epic Clarity and/or PDS</a:t>
            </a:r>
            <a:endParaRPr lang="en-US" sz="3200" dirty="0"/>
          </a:p>
        </p:txBody>
      </p:sp>
      <p:sp>
        <p:nvSpPr>
          <p:cNvPr id="150" name="Flowchart: Stored Data 149"/>
          <p:cNvSpPr/>
          <p:nvPr/>
        </p:nvSpPr>
        <p:spPr>
          <a:xfrm flipH="1">
            <a:off x="1447800" y="29718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lood</a:t>
            </a:r>
          </a:p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Flowchart: Stored Data 152"/>
          <p:cNvSpPr/>
          <p:nvPr/>
        </p:nvSpPr>
        <p:spPr>
          <a:xfrm flipH="1">
            <a:off x="3886200" y="38100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RadOnc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Stored Data 154"/>
          <p:cNvSpPr/>
          <p:nvPr/>
        </p:nvSpPr>
        <p:spPr>
          <a:xfrm flipH="1">
            <a:off x="1447800" y="4648200"/>
            <a:ext cx="1371600" cy="685800"/>
          </a:xfrm>
          <a:prstGeom prst="flowChartOnlineStorag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abor &amp; delivery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Flowchart: Stored Data 155"/>
          <p:cNvSpPr/>
          <p:nvPr/>
        </p:nvSpPr>
        <p:spPr>
          <a:xfrm flipH="1">
            <a:off x="3886200" y="2971800"/>
            <a:ext cx="1371600" cy="685800"/>
          </a:xfrm>
          <a:prstGeom prst="flowChartOnlineStorag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adiology reports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Flowchart: Stored Data 156"/>
          <p:cNvSpPr/>
          <p:nvPr/>
        </p:nvSpPr>
        <p:spPr>
          <a:xfrm flipH="1">
            <a:off x="228600" y="4648200"/>
            <a:ext cx="1371600" cy="685800"/>
          </a:xfrm>
          <a:prstGeom prst="flowChartOnlineStorag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transplant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Flowchart: Stored Data 157"/>
          <p:cNvSpPr/>
          <p:nvPr/>
        </p:nvSpPr>
        <p:spPr>
          <a:xfrm flipH="1">
            <a:off x="5105400" y="5486400"/>
            <a:ext cx="1371600" cy="6858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eneral ledger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owchart: Stored Data 44"/>
          <p:cNvSpPr/>
          <p:nvPr/>
        </p:nvSpPr>
        <p:spPr>
          <a:xfrm flipH="1">
            <a:off x="7530790" y="5486400"/>
            <a:ext cx="1371600" cy="685800"/>
          </a:xfrm>
          <a:prstGeom prst="flowChartOnlineStorag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financial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Access &amp; Analytics Governance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1447800"/>
            <a:ext cx="7696200" cy="4495800"/>
            <a:chOff x="685800" y="1447800"/>
            <a:chExt cx="7696200" cy="4495800"/>
          </a:xfrm>
        </p:grpSpPr>
        <p:sp>
          <p:nvSpPr>
            <p:cNvPr id="5" name="Freeform 4"/>
            <p:cNvSpPr/>
            <p:nvPr/>
          </p:nvSpPr>
          <p:spPr>
            <a:xfrm>
              <a:off x="4533901" y="2659432"/>
              <a:ext cx="3033024" cy="4312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2174"/>
                  </a:lnTo>
                  <a:lnTo>
                    <a:pt x="2342110" y="132174"/>
                  </a:lnTo>
                  <a:lnTo>
                    <a:pt x="2342110" y="26434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4533901" y="2659432"/>
              <a:ext cx="1060543" cy="4312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2174"/>
                  </a:lnTo>
                  <a:lnTo>
                    <a:pt x="818954" y="132174"/>
                  </a:lnTo>
                  <a:lnTo>
                    <a:pt x="818954" y="26434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790340" y="1447800"/>
              <a:ext cx="3487119" cy="1211632"/>
            </a:xfrm>
            <a:custGeom>
              <a:avLst/>
              <a:gdLst>
                <a:gd name="connsiteX0" fmla="*/ 0 w 2692764"/>
                <a:gd name="connsiteY0" fmla="*/ 0 h 742740"/>
                <a:gd name="connsiteX1" fmla="*/ 2692764 w 2692764"/>
                <a:gd name="connsiteY1" fmla="*/ 0 h 742740"/>
                <a:gd name="connsiteX2" fmla="*/ 2692764 w 2692764"/>
                <a:gd name="connsiteY2" fmla="*/ 742740 h 742740"/>
                <a:gd name="connsiteX3" fmla="*/ 0 w 2692764"/>
                <a:gd name="connsiteY3" fmla="*/ 742740 h 742740"/>
                <a:gd name="connsiteX4" fmla="*/ 0 w 2692764"/>
                <a:gd name="connsiteY4" fmla="*/ 0 h 7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2764" h="742740">
                  <a:moveTo>
                    <a:pt x="0" y="0"/>
                  </a:moveTo>
                  <a:lnTo>
                    <a:pt x="2692764" y="0"/>
                  </a:lnTo>
                  <a:lnTo>
                    <a:pt x="2692764" y="742740"/>
                  </a:lnTo>
                  <a:lnTo>
                    <a:pt x="0" y="742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Direction Review</a:t>
              </a:r>
              <a:endPara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Executive Leadership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(Bi-Monthly)</a:t>
              </a:r>
              <a:endPara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85800" y="3090664"/>
              <a:ext cx="1843085" cy="2120826"/>
            </a:xfrm>
            <a:custGeom>
              <a:avLst/>
              <a:gdLst>
                <a:gd name="connsiteX0" fmla="*/ 0 w 1258806"/>
                <a:gd name="connsiteY0" fmla="*/ 0 h 1300083"/>
                <a:gd name="connsiteX1" fmla="*/ 1258806 w 1258806"/>
                <a:gd name="connsiteY1" fmla="*/ 0 h 1300083"/>
                <a:gd name="connsiteX2" fmla="*/ 1258806 w 1258806"/>
                <a:gd name="connsiteY2" fmla="*/ 1300083 h 1300083"/>
                <a:gd name="connsiteX3" fmla="*/ 0 w 1258806"/>
                <a:gd name="connsiteY3" fmla="*/ 1300083 h 1300083"/>
                <a:gd name="connsiteX4" fmla="*/ 0 w 1258806"/>
                <a:gd name="connsiteY4" fmla="*/ 0 h 130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806" h="1300083">
                  <a:moveTo>
                    <a:pt x="0" y="0"/>
                  </a:moveTo>
                  <a:lnTo>
                    <a:pt x="1258806" y="0"/>
                  </a:lnTo>
                  <a:lnTo>
                    <a:pt x="1258806" y="1300083"/>
                  </a:lnTo>
                  <a:lnTo>
                    <a:pt x="0" y="1300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Prioritization of Data Access</a:t>
              </a:r>
              <a:endPara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 Executive Leadership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(Monthly)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58282" y="3090664"/>
              <a:ext cx="1778754" cy="2852936"/>
            </a:xfrm>
            <a:custGeom>
              <a:avLst/>
              <a:gdLst>
                <a:gd name="connsiteX0" fmla="*/ 0 w 1373559"/>
                <a:gd name="connsiteY0" fmla="*/ 0 h 1748872"/>
                <a:gd name="connsiteX1" fmla="*/ 1373559 w 1373559"/>
                <a:gd name="connsiteY1" fmla="*/ 0 h 1748872"/>
                <a:gd name="connsiteX2" fmla="*/ 1373559 w 1373559"/>
                <a:gd name="connsiteY2" fmla="*/ 1748872 h 1748872"/>
                <a:gd name="connsiteX3" fmla="*/ 0 w 1373559"/>
                <a:gd name="connsiteY3" fmla="*/ 1748872 h 1748872"/>
                <a:gd name="connsiteX4" fmla="*/ 0 w 1373559"/>
                <a:gd name="connsiteY4" fmla="*/ 0 h 174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559" h="1748872">
                  <a:moveTo>
                    <a:pt x="0" y="0"/>
                  </a:moveTo>
                  <a:lnTo>
                    <a:pt x="1373559" y="0"/>
                  </a:lnTo>
                  <a:lnTo>
                    <a:pt x="1373559" y="1748872"/>
                  </a:lnTo>
                  <a:lnTo>
                    <a:pt x="0" y="17488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Stewardship of Domain Data and Metric Definitions</a:t>
              </a:r>
              <a:endPara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ospital operations, ambulatory, finance, QI, research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30765" y="3090664"/>
              <a:ext cx="1778754" cy="2852936"/>
            </a:xfrm>
            <a:custGeom>
              <a:avLst/>
              <a:gdLst>
                <a:gd name="connsiteX0" fmla="*/ 0 w 1258806"/>
                <a:gd name="connsiteY0" fmla="*/ 0 h 1748872"/>
                <a:gd name="connsiteX1" fmla="*/ 1258806 w 1258806"/>
                <a:gd name="connsiteY1" fmla="*/ 0 h 1748872"/>
                <a:gd name="connsiteX2" fmla="*/ 1258806 w 1258806"/>
                <a:gd name="connsiteY2" fmla="*/ 1748872 h 1748872"/>
                <a:gd name="connsiteX3" fmla="*/ 0 w 1258806"/>
                <a:gd name="connsiteY3" fmla="*/ 1748872 h 1748872"/>
                <a:gd name="connsiteX4" fmla="*/ 0 w 1258806"/>
                <a:gd name="connsiteY4" fmla="*/ 0 h 174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806" h="1748872">
                  <a:moveTo>
                    <a:pt x="0" y="0"/>
                  </a:moveTo>
                  <a:lnTo>
                    <a:pt x="1258806" y="0"/>
                  </a:lnTo>
                  <a:lnTo>
                    <a:pt x="1258806" y="1748872"/>
                  </a:lnTo>
                  <a:lnTo>
                    <a:pt x="0" y="17488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Dashboard </a:t>
              </a:r>
              <a:r>
                <a:rPr lang="en-US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Reporting </a:t>
              </a:r>
              <a:r>
                <a:rPr lang="en-US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Governance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Stewardship and education related to data visualization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506383" y="3090664"/>
              <a:ext cx="1875617" cy="2852936"/>
            </a:xfrm>
            <a:custGeom>
              <a:avLst/>
              <a:gdLst>
                <a:gd name="connsiteX0" fmla="*/ 0 w 1258806"/>
                <a:gd name="connsiteY0" fmla="*/ 0 h 1748872"/>
                <a:gd name="connsiteX1" fmla="*/ 1258806 w 1258806"/>
                <a:gd name="connsiteY1" fmla="*/ 0 h 1748872"/>
                <a:gd name="connsiteX2" fmla="*/ 1258806 w 1258806"/>
                <a:gd name="connsiteY2" fmla="*/ 1748872 h 1748872"/>
                <a:gd name="connsiteX3" fmla="*/ 0 w 1258806"/>
                <a:gd name="connsiteY3" fmla="*/ 1748872 h 1748872"/>
                <a:gd name="connsiteX4" fmla="*/ 0 w 1258806"/>
                <a:gd name="connsiteY4" fmla="*/ 0 h 174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806" h="1748872">
                  <a:moveTo>
                    <a:pt x="0" y="0"/>
                  </a:moveTo>
                  <a:lnTo>
                    <a:pt x="1258806" y="0"/>
                  </a:lnTo>
                  <a:lnTo>
                    <a:pt x="1258806" y="1748872"/>
                  </a:lnTo>
                  <a:lnTo>
                    <a:pt x="0" y="17488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Architecture</a:t>
              </a:r>
              <a:endPara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Stewardship of technologies enabling data access and analytics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575180" y="2667000"/>
              <a:ext cx="2829324" cy="4312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2174"/>
                  </a:lnTo>
                  <a:lnTo>
                    <a:pt x="2342110" y="132174"/>
                  </a:lnTo>
                  <a:lnTo>
                    <a:pt x="2342110" y="26434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 flipH="1">
              <a:off x="3376496" y="2667000"/>
              <a:ext cx="1028008" cy="4312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2174"/>
                  </a:lnTo>
                  <a:lnTo>
                    <a:pt x="818954" y="132174"/>
                  </a:lnTo>
                  <a:lnTo>
                    <a:pt x="818954" y="26434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8690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Access Request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342188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Clinical Care, Operations,</a:t>
            </a:r>
            <a:r>
              <a:rPr lang="en-US" sz="2400" b="1" dirty="0">
                <a:solidFill>
                  <a:schemeClr val="tx1"/>
                </a:solidFill>
              </a:rPr>
              <a:t> Quality </a:t>
            </a:r>
            <a:r>
              <a:rPr lang="en-US" sz="2400" b="1" dirty="0" smtClean="0">
                <a:solidFill>
                  <a:schemeClr val="tx1"/>
                </a:solidFill>
              </a:rPr>
              <a:t>Improvement</a:t>
            </a:r>
            <a:endParaRPr lang="en-US" sz="24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All </a:t>
            </a:r>
            <a:r>
              <a:rPr lang="en-US" sz="2000" b="1" dirty="0">
                <a:solidFill>
                  <a:schemeClr val="tx1"/>
                </a:solidFill>
              </a:rPr>
              <a:t>necessary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information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Provision mode: reports, dashboards, data files</a:t>
            </a:r>
          </a:p>
          <a:p>
            <a:pPr marL="457200" lvl="1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Preparatory Research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Aggregates, 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ounts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Provision mode: reports, </a:t>
            </a:r>
            <a:r>
              <a:rPr lang="en-US" sz="2000" dirty="0" smtClean="0">
                <a:solidFill>
                  <a:schemeClr val="tx1"/>
                </a:solidFill>
              </a:rPr>
              <a:t>self-service applications (PennOmics)</a:t>
            </a:r>
          </a:p>
          <a:p>
            <a:pPr lvl="1"/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IRB Approved Protocols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All approved elements of PHI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Provision mode: data </a:t>
            </a:r>
            <a:r>
              <a:rPr lang="en-US" sz="2000" dirty="0" smtClean="0">
                <a:solidFill>
                  <a:schemeClr val="tx1"/>
                </a:solidFill>
              </a:rPr>
              <a:t>files, self-service applications (PennSeek, </a:t>
            </a:r>
            <a:r>
              <a:rPr lang="en-US" sz="2000" dirty="0" err="1" smtClean="0">
                <a:solidFill>
                  <a:schemeClr val="tx1"/>
                </a:solidFill>
              </a:rPr>
              <a:t>PennOmics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Clinical Care, Operations &amp; QI Support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3804"/>
            <a:ext cx="7826375" cy="3972596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Dashboards</a:t>
            </a:r>
            <a:endParaRPr lang="en-US" sz="26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(interactive) visualization </a:t>
            </a:r>
            <a:r>
              <a:rPr lang="en-US" dirty="0">
                <a:solidFill>
                  <a:schemeClr val="tx1"/>
                </a:solidFill>
              </a:rPr>
              <a:t>of quality and performance </a:t>
            </a:r>
            <a:r>
              <a:rPr lang="en-US" dirty="0" smtClean="0">
                <a:solidFill>
                  <a:schemeClr val="tx1"/>
                </a:solidFill>
              </a:rPr>
              <a:t>metrics</a:t>
            </a:r>
          </a:p>
          <a:p>
            <a:pPr lvl="1"/>
            <a:endParaRPr lang="en-US" sz="900" dirty="0">
              <a:solidFill>
                <a:schemeClr val="tx1"/>
              </a:solidFill>
            </a:endParaRPr>
          </a:p>
          <a:p>
            <a:r>
              <a:rPr lang="en-US" sz="2600" b="1" dirty="0" err="1" smtClean="0">
                <a:solidFill>
                  <a:schemeClr val="tx1"/>
                </a:solidFill>
              </a:rPr>
              <a:t>PennChart</a:t>
            </a:r>
            <a:r>
              <a:rPr lang="en-US" sz="2600" b="1" dirty="0" smtClean="0">
                <a:solidFill>
                  <a:schemeClr val="tx1"/>
                </a:solidFill>
              </a:rPr>
              <a:t> Internal Registries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ohorts of Penn patients and metrics related to them</a:t>
            </a:r>
          </a:p>
          <a:p>
            <a:pPr lvl="1"/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SAP Universes &amp; </a:t>
            </a:r>
            <a:r>
              <a:rPr lang="en-US" sz="2600" b="1" dirty="0" smtClean="0">
                <a:solidFill>
                  <a:schemeClr val="tx1"/>
                </a:solidFill>
              </a:rPr>
              <a:t>Web-Intelligence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Universe – semantic layer that interprets raw data through business rules, created for general purpose analysis or to drive focused analysis applications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WebI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eporting tool used to display data from Universes</a:t>
            </a:r>
          </a:p>
        </p:txBody>
      </p:sp>
    </p:spTree>
    <p:extLst>
      <p:ext uri="{BB962C8B-B14F-4D97-AF65-F5344CB8AC3E}">
        <p14:creationId xmlns:p14="http://schemas.microsoft.com/office/powerpoint/2010/main" val="33908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Internal </a:t>
            </a:r>
            <a:r>
              <a:rPr lang="en-US" sz="3200" dirty="0" smtClean="0"/>
              <a:t>Penn Registries in </a:t>
            </a:r>
            <a:r>
              <a:rPr lang="en-US" sz="3200" dirty="0" err="1" smtClean="0"/>
              <a:t>PennChart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200" u="sng" dirty="0" smtClean="0"/>
              <a:t>www.med.upenn.edu/dac/registries</a:t>
            </a:r>
            <a:endParaRPr lang="en-US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5355848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latin typeface="Arial" panose="020B0604020202020204" pitchFamily="34" charset="0"/>
              </a:rPr>
              <a:t>Build In </a:t>
            </a:r>
            <a:r>
              <a:rPr lang="en-US" sz="1400" b="1" dirty="0">
                <a:latin typeface="Arial" panose="020B0604020202020204" pitchFamily="34" charset="0"/>
              </a:rPr>
              <a:t>Progress: </a:t>
            </a:r>
            <a:r>
              <a:rPr lang="en-US" sz="1400" dirty="0">
                <a:latin typeface="Arial" panose="020B0604020202020204" pitchFamily="34" charset="0"/>
              </a:rPr>
              <a:t>CPC+, MBSAQIP</a:t>
            </a:r>
            <a:endParaRPr lang="en-US" sz="1400" b="1" dirty="0">
              <a:latin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</a:rPr>
              <a:t>Build Planned: </a:t>
            </a:r>
            <a:r>
              <a:rPr lang="en-US" sz="1400" dirty="0">
                <a:latin typeface="Arial" panose="020B0604020202020204" pitchFamily="34" charset="0"/>
              </a:rPr>
              <a:t>Roster Management, ICU, ICU-Sepsis (sub), Penn Metabolic Medicine, Heart Safe Motherhood, ACS NSQIP, ACS </a:t>
            </a:r>
            <a:r>
              <a:rPr lang="en-US" sz="1400" dirty="0" err="1">
                <a:latin typeface="Arial" panose="020B0604020202020204" pitchFamily="34" charset="0"/>
              </a:rPr>
              <a:t>TransQIP</a:t>
            </a:r>
            <a:r>
              <a:rPr lang="en-US" sz="1400" dirty="0">
                <a:latin typeface="Arial" panose="020B0604020202020204" pitchFamily="34" charset="0"/>
              </a:rPr>
              <a:t>, Active Patients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379815"/>
            <a:ext cx="8686800" cy="4106585"/>
            <a:chOff x="304800" y="1379815"/>
            <a:chExt cx="8686800" cy="4106585"/>
          </a:xfrm>
        </p:grpSpPr>
        <p:sp>
          <p:nvSpPr>
            <p:cNvPr id="4" name="Rectangle 3"/>
            <p:cNvSpPr/>
            <p:nvPr/>
          </p:nvSpPr>
          <p:spPr>
            <a:xfrm>
              <a:off x="304800" y="1379815"/>
              <a:ext cx="4953000" cy="387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>
                  <a:latin typeface="Arial" panose="020B0604020202020204" pitchFamily="34" charset="0"/>
                </a:rPr>
                <a:t>ACTIVE</a:t>
              </a:r>
            </a:p>
            <a:p>
              <a:r>
                <a:rPr lang="en-US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Collaborative </a:t>
              </a:r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Care Behavioral Health </a:t>
              </a:r>
              <a:r>
                <a:rPr lang="en-US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Cancer </a:t>
              </a:r>
              <a:r>
                <a:rPr lang="en-US" sz="1600" dirty="0">
                  <a:latin typeface="Arial" panose="020B0604020202020204" pitchFamily="34" charset="0"/>
                </a:rPr>
                <a:t>(P Gabriel)</a:t>
              </a:r>
            </a:p>
            <a:p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ESS/Trauma</a:t>
              </a:r>
              <a:endParaRPr lang="en-US" sz="1600" dirty="0" smtClean="0">
                <a:latin typeface="Arial" panose="020B0604020202020204" pitchFamily="34" charset="0"/>
              </a:endParaRPr>
            </a:p>
            <a:p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Interstitial </a:t>
              </a:r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Lung 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Disease </a:t>
              </a:r>
              <a:r>
                <a:rPr lang="en-US" sz="1400" dirty="0" smtClean="0">
                  <a:latin typeface="Arial" panose="020B0604020202020204" pitchFamily="34" charset="0"/>
                </a:rPr>
                <a:t>(M </a:t>
              </a:r>
              <a:r>
                <a:rPr lang="en-US" sz="1400" dirty="0">
                  <a:latin typeface="Arial" panose="020B0604020202020204" pitchFamily="34" charset="0"/>
                </a:rPr>
                <a:t>Porteous)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Irritable Bowel 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Disease </a:t>
              </a:r>
              <a:r>
                <a:rPr lang="en-US" sz="1400" dirty="0" smtClean="0">
                  <a:latin typeface="Arial" panose="020B0604020202020204" pitchFamily="34" charset="0"/>
                </a:rPr>
                <a:t>(</a:t>
              </a:r>
              <a:r>
                <a:rPr lang="en-US" sz="1400" dirty="0">
                  <a:latin typeface="Arial" panose="020B0604020202020204" pitchFamily="34" charset="0"/>
                </a:rPr>
                <a:t>C Klock)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Major Lower Joint 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Replacement</a:t>
              </a:r>
              <a:r>
                <a:rPr lang="en-US" sz="16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400" dirty="0">
                  <a:latin typeface="Arial" panose="020B0604020202020204" pitchFamily="34" charset="0"/>
                </a:rPr>
                <a:t>(J </a:t>
              </a:r>
              <a:r>
                <a:rPr lang="en-US" sz="1400" dirty="0" smtClean="0">
                  <a:latin typeface="Arial" panose="020B0604020202020204" pitchFamily="34" charset="0"/>
                </a:rPr>
                <a:t>Piscitello </a:t>
              </a:r>
              <a:r>
                <a:rPr lang="en-US" sz="1400" dirty="0">
                  <a:latin typeface="Arial" panose="020B0604020202020204" pitchFamily="34" charset="0"/>
                </a:rPr>
                <a:t>E Hume)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Medicare Advantage </a:t>
              </a:r>
              <a:r>
                <a:rPr lang="en-US" sz="1400" dirty="0">
                  <a:latin typeface="Arial" panose="020B0604020202020204" pitchFamily="34" charset="0"/>
                </a:rPr>
                <a:t>(JT Howell)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Opioid Therapy </a:t>
              </a:r>
              <a:r>
                <a:rPr lang="en-US" sz="1400" dirty="0">
                  <a:latin typeface="Arial" panose="020B0604020202020204" pitchFamily="34" charset="0"/>
                </a:rPr>
                <a:t>(M Ashburn)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Princeton </a:t>
              </a:r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Horizon </a:t>
              </a:r>
              <a:r>
                <a:rPr lang="en-US" sz="1400" dirty="0">
                  <a:latin typeface="Arial" panose="020B0604020202020204" pitchFamily="34" charset="0"/>
                </a:rPr>
                <a:t>(T Fisch)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Sickle Cell </a:t>
              </a:r>
              <a:r>
                <a:rPr lang="en-US" sz="1400" dirty="0">
                  <a:latin typeface="Arial" panose="020B0604020202020204" pitchFamily="34" charset="0"/>
                </a:rPr>
                <a:t>(D Christopher)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Stroke </a:t>
              </a:r>
              <a:r>
                <a:rPr lang="en-US" sz="1400" dirty="0">
                  <a:latin typeface="Arial" panose="020B0604020202020204" pitchFamily="34" charset="0"/>
                </a:rPr>
                <a:t>(L Leibowitz)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Superutilizers </a:t>
              </a:r>
              <a:r>
                <a:rPr lang="en-US" sz="1400" dirty="0">
                  <a:latin typeface="Arial" panose="020B0604020202020204" pitchFamily="34" charset="0"/>
                </a:rPr>
                <a:t>(JT </a:t>
              </a:r>
              <a:r>
                <a:rPr lang="en-US" sz="1400" dirty="0" smtClean="0">
                  <a:latin typeface="Arial" panose="020B0604020202020204" pitchFamily="34" charset="0"/>
                </a:rPr>
                <a:t>Howell, </a:t>
              </a:r>
              <a:r>
                <a:rPr lang="en-US" sz="1400" dirty="0">
                  <a:latin typeface="Arial" panose="020B0604020202020204" pitchFamily="34" charset="0"/>
                </a:rPr>
                <a:t>S Honeywell)</a:t>
              </a:r>
              <a:r>
                <a:rPr lang="en-US" sz="1600" dirty="0">
                  <a:solidFill>
                    <a:srgbClr val="C00000"/>
                  </a:solidFill>
                  <a:latin typeface="Arial" panose="020B0604020202020204" pitchFamily="34" charset="0"/>
                </a:rPr>
                <a:t>	</a:t>
              </a:r>
            </a:p>
            <a:p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UPHS IBC Warranty </a:t>
              </a:r>
              <a:r>
                <a:rPr lang="en-US" sz="1400" dirty="0">
                  <a:latin typeface="Arial" panose="020B0604020202020204" pitchFamily="34" charset="0"/>
                </a:rPr>
                <a:t>(G Kruse, C Vanzandbergen)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UPHS Inpatient 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Readmission</a:t>
              </a:r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57800" y="1454527"/>
              <a:ext cx="3733800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ACO </a:t>
              </a:r>
              <a:r>
                <a:rPr lang="en-US" sz="1400" dirty="0" smtClean="0">
                  <a:latin typeface="Arial" panose="020B0604020202020204" pitchFamily="34" charset="0"/>
                </a:rPr>
                <a:t>(JT Howell)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4472C4"/>
                  </a:solidFill>
                  <a:latin typeface="Arial" panose="020B0604020202020204" pitchFamily="34" charset="0"/>
                </a:rPr>
                <a:t>ACS </a:t>
              </a:r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NSQIP </a:t>
              </a:r>
              <a:r>
                <a:rPr lang="en-US" sz="1400" dirty="0" smtClean="0">
                  <a:latin typeface="Arial" panose="020B0604020202020204" pitchFamily="34" charset="0"/>
                </a:rPr>
                <a:t>(</a:t>
              </a:r>
              <a:r>
                <a:rPr lang="en-US" sz="1400" dirty="0">
                  <a:latin typeface="Arial" panose="020B0604020202020204" pitchFamily="34" charset="0"/>
                </a:rPr>
                <a:t>S Diem</a:t>
              </a:r>
              <a:r>
                <a:rPr lang="en-US" sz="1400" dirty="0" smtClean="0">
                  <a:latin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4472C4"/>
                  </a:solidFill>
                  <a:latin typeface="Arial" panose="020B0604020202020204" pitchFamily="34" charset="0"/>
                </a:rPr>
                <a:t>Adult </a:t>
              </a:r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HIV </a:t>
              </a:r>
              <a:r>
                <a:rPr lang="en-US" sz="1400" dirty="0" smtClean="0">
                  <a:latin typeface="Arial" panose="020B0604020202020204" pitchFamily="34" charset="0"/>
                </a:rPr>
                <a:t>(A </a:t>
              </a:r>
              <a:r>
                <a:rPr lang="en-US" sz="1400" dirty="0">
                  <a:latin typeface="Arial" panose="020B0604020202020204" pitchFamily="34" charset="0"/>
                </a:rPr>
                <a:t>Norris</a:t>
              </a:r>
              <a:r>
                <a:rPr lang="en-US" sz="1400" dirty="0" smtClean="0">
                  <a:latin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4472C4"/>
                  </a:solidFill>
                  <a:latin typeface="Arial" panose="020B0604020202020204" pitchFamily="34" charset="0"/>
                </a:rPr>
                <a:t>Anesthesia </a:t>
              </a:r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Record</a:t>
              </a:r>
              <a:endParaRPr lang="en-US" sz="1600" b="1" dirty="0">
                <a:solidFill>
                  <a:srgbClr val="4472C4"/>
                </a:solidFill>
                <a:latin typeface="Arial" panose="020B0604020202020204" pitchFamily="34" charset="0"/>
              </a:endParaRPr>
            </a:p>
            <a:p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Asthma </a:t>
              </a:r>
              <a:r>
                <a:rPr lang="en-US" sz="1400" dirty="0" smtClean="0">
                  <a:latin typeface="Arial" panose="020B0604020202020204" pitchFamily="34" charset="0"/>
                </a:rPr>
                <a:t>(</a:t>
              </a:r>
              <a:r>
                <a:rPr lang="en-US" sz="1400" dirty="0">
                  <a:latin typeface="Arial" panose="020B0604020202020204" pitchFamily="34" charset="0"/>
                </a:rPr>
                <a:t>A Apter</a:t>
              </a:r>
              <a:r>
                <a:rPr lang="en-US" sz="1400" dirty="0" smtClean="0">
                  <a:latin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Case Management</a:t>
              </a:r>
              <a:endParaRPr lang="en-US" sz="1600" b="1" dirty="0">
                <a:solidFill>
                  <a:srgbClr val="4472C4"/>
                </a:solidFill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4472C4"/>
                  </a:solidFill>
                  <a:latin typeface="Arial" panose="020B0604020202020204" pitchFamily="34" charset="0"/>
                </a:rPr>
                <a:t>Chronic Care </a:t>
              </a:r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Management </a:t>
              </a:r>
              <a:r>
                <a:rPr lang="en-US" sz="1400" dirty="0" smtClean="0">
                  <a:latin typeface="Arial" panose="020B0604020202020204" pitchFamily="34" charset="0"/>
                </a:rPr>
                <a:t>(JT </a:t>
              </a:r>
              <a:r>
                <a:rPr lang="en-US" sz="1400" dirty="0">
                  <a:latin typeface="Arial" panose="020B0604020202020204" pitchFamily="34" charset="0"/>
                </a:rPr>
                <a:t>Howell</a:t>
              </a:r>
              <a:r>
                <a:rPr lang="en-US" sz="1400" dirty="0" smtClean="0">
                  <a:latin typeface="Arial" panose="020B0604020202020204" pitchFamily="34" charset="0"/>
                </a:rPr>
                <a:t>)</a:t>
              </a:r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4472C4"/>
                  </a:solidFill>
                  <a:latin typeface="Arial" panose="020B0604020202020204" pitchFamily="34" charset="0"/>
                </a:rPr>
                <a:t>Congestive Heart </a:t>
              </a:r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Failure </a:t>
              </a:r>
              <a:r>
                <a:rPr lang="en-US" sz="1400" dirty="0" smtClean="0">
                  <a:latin typeface="Arial" panose="020B0604020202020204" pitchFamily="34" charset="0"/>
                </a:rPr>
                <a:t>(L </a:t>
              </a:r>
              <a:r>
                <a:rPr lang="en-US" sz="1400" dirty="0">
                  <a:latin typeface="Arial" panose="020B0604020202020204" pitchFamily="34" charset="0"/>
                </a:rPr>
                <a:t>Goldberg</a:t>
              </a:r>
              <a:r>
                <a:rPr lang="en-US" sz="1400" dirty="0" smtClean="0">
                  <a:latin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COPD </a:t>
              </a:r>
              <a:r>
                <a:rPr lang="en-US" sz="1400" dirty="0" smtClean="0">
                  <a:latin typeface="Arial" panose="020B0604020202020204" pitchFamily="34" charset="0"/>
                </a:rPr>
                <a:t>(M </a:t>
              </a:r>
              <a:r>
                <a:rPr lang="en-US" sz="1400" dirty="0">
                  <a:latin typeface="Arial" panose="020B0604020202020204" pitchFamily="34" charset="0"/>
                </a:rPr>
                <a:t>Sims</a:t>
              </a:r>
              <a:r>
                <a:rPr lang="en-US" sz="1400" dirty="0" smtClean="0">
                  <a:latin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4472C4"/>
                  </a:solidFill>
                  <a:latin typeface="Arial" panose="020B0604020202020204" pitchFamily="34" charset="0"/>
                </a:rPr>
                <a:t>Coronary Artery </a:t>
              </a:r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Disease</a:t>
              </a:r>
              <a:endParaRPr lang="en-US" sz="1600" b="1" dirty="0">
                <a:solidFill>
                  <a:srgbClr val="4472C4"/>
                </a:solidFill>
                <a:latin typeface="Arial" panose="020B0604020202020204" pitchFamily="34" charset="0"/>
              </a:endParaRPr>
            </a:p>
            <a:p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Diabetes </a:t>
              </a:r>
              <a:r>
                <a:rPr lang="en-US" sz="1400" dirty="0" smtClean="0">
                  <a:latin typeface="Arial" panose="020B0604020202020204" pitchFamily="34" charset="0"/>
                </a:rPr>
                <a:t>(M </a:t>
              </a:r>
              <a:r>
                <a:rPr lang="en-US" sz="1400" dirty="0">
                  <a:latin typeface="Arial" panose="020B0604020202020204" pitchFamily="34" charset="0"/>
                </a:rPr>
                <a:t>Schutta</a:t>
              </a:r>
              <a:r>
                <a:rPr lang="en-US" sz="1400" dirty="0" smtClean="0">
                  <a:latin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4472C4"/>
                  </a:solidFill>
                  <a:latin typeface="Arial" panose="020B0604020202020204" pitchFamily="34" charset="0"/>
                </a:rPr>
                <a:t>Emergency </a:t>
              </a:r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Encounters </a:t>
              </a:r>
              <a:r>
                <a:rPr lang="en-US" sz="1400" dirty="0" smtClean="0">
                  <a:latin typeface="Arial" panose="020B0604020202020204" pitchFamily="34" charset="0"/>
                </a:rPr>
                <a:t>(C </a:t>
              </a:r>
              <a:r>
                <a:rPr lang="en-US" sz="1400" dirty="0">
                  <a:latin typeface="Arial" panose="020B0604020202020204" pitchFamily="34" charset="0"/>
                </a:rPr>
                <a:t>Edwards</a:t>
              </a:r>
              <a:r>
                <a:rPr lang="en-US" sz="1400" dirty="0" smtClean="0">
                  <a:latin typeface="Arial" panose="020B0604020202020204" pitchFamily="34" charset="0"/>
                </a:rPr>
                <a:t>)</a:t>
              </a:r>
            </a:p>
            <a:p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Hypertension </a:t>
              </a:r>
              <a:r>
                <a:rPr lang="en-US" sz="1400" dirty="0" smtClean="0">
                  <a:latin typeface="Arial" panose="020B0604020202020204" pitchFamily="34" charset="0"/>
                </a:rPr>
                <a:t>(R Townsend)</a:t>
              </a:r>
            </a:p>
            <a:p>
              <a:r>
                <a:rPr lang="en-US" sz="1600" b="1" dirty="0" smtClean="0">
                  <a:solidFill>
                    <a:srgbClr val="4472C4"/>
                  </a:solidFill>
                  <a:latin typeface="Arial" panose="020B0604020202020204" pitchFamily="34" charset="0"/>
                </a:rPr>
                <a:t>Osteoporosis</a:t>
              </a:r>
            </a:p>
            <a:p>
              <a:r>
                <a:rPr lang="en-US" sz="1600" b="1" dirty="0">
                  <a:solidFill>
                    <a:srgbClr val="4472C4"/>
                  </a:solidFill>
                  <a:latin typeface="Arial" panose="020B0604020202020204" pitchFamily="34" charset="0"/>
                </a:rPr>
                <a:t>Wellness Registry-All </a:t>
              </a:r>
              <a:r>
                <a:rPr lang="en-US" sz="1400" dirty="0">
                  <a:latin typeface="Arial" panose="020B0604020202020204" pitchFamily="34" charset="0"/>
                </a:rPr>
                <a:t>(JT Howell)</a:t>
              </a:r>
              <a:endParaRPr lang="en-US" sz="1600" b="1" dirty="0">
                <a:solidFill>
                  <a:srgbClr val="4472C4"/>
                </a:solidFill>
                <a:latin typeface="Arial" panose="020B0604020202020204" pitchFamily="34" charset="0"/>
              </a:endParaRPr>
            </a:p>
            <a:p>
              <a:endParaRPr lang="en-US" sz="16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6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nMichel">
  <a:themeElements>
    <a:clrScheme name="Custom 2">
      <a:dk1>
        <a:sysClr val="windowText" lastClr="000000"/>
      </a:dk1>
      <a:lt1>
        <a:sysClr val="window" lastClr="FFFFFF"/>
      </a:lt1>
      <a:dk2>
        <a:srgbClr val="143171"/>
      </a:dk2>
      <a:lt2>
        <a:srgbClr val="EEECE1"/>
      </a:lt2>
      <a:accent1>
        <a:srgbClr val="819CD2"/>
      </a:accent1>
      <a:accent2>
        <a:srgbClr val="F2C100"/>
      </a:accent2>
      <a:accent3>
        <a:srgbClr val="950018"/>
      </a:accent3>
      <a:accent4>
        <a:srgbClr val="E20808"/>
      </a:accent4>
      <a:accent5>
        <a:srgbClr val="022571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nn Medicine Template 2009">
  <a:themeElements>
    <a:clrScheme name="Penn Medicine Template 2009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0917A95FE3194E8F6BD337B55710B5" ma:contentTypeVersion="4" ma:contentTypeDescription="Create a new document." ma:contentTypeScope="" ma:versionID="d5961b3ade45427cd2c79f3f56d8e2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2ab0423195891a282ae33591addd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E7A011-5339-48E0-A8A2-1BFFBEFD9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A5ED64-1CA1-4A2D-B87C-279E0CC4D011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51CB67A-E41D-4C77-9EB0-9829E7E31C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PennMichel</Template>
  <TotalTime>36612</TotalTime>
  <Words>1292</Words>
  <Application>Microsoft Office PowerPoint</Application>
  <PresentationFormat>On-screen Show (4:3)</PresentationFormat>
  <Paragraphs>344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Franklin Gothic Book</vt:lpstr>
      <vt:lpstr>Segoe UI</vt:lpstr>
      <vt:lpstr>Times New Roman</vt:lpstr>
      <vt:lpstr>Wingdings</vt:lpstr>
      <vt:lpstr>PennMichel</vt:lpstr>
      <vt:lpstr>Penn Medicine Template 2009</vt:lpstr>
      <vt:lpstr>PowerPoint Presentation</vt:lpstr>
      <vt:lpstr>Data Analytics/Access Center (DAC) shared enterprise resource</vt:lpstr>
      <vt:lpstr>Data Analytics/Access Center (DAC) https://www.med.upenn.edu/dac</vt:lpstr>
      <vt:lpstr>DAC Strategic Initiatives FY2018</vt:lpstr>
      <vt:lpstr>Data Available Through Epic Clarity and/or PDS</vt:lpstr>
      <vt:lpstr>Data Access &amp; Analytics Governance</vt:lpstr>
      <vt:lpstr>Data Access Request Types</vt:lpstr>
      <vt:lpstr>Clinical Care, Operations &amp; QI Support</vt:lpstr>
      <vt:lpstr>Internal Penn Registries in PennChart www.med.upenn.edu/dac/registries</vt:lpstr>
      <vt:lpstr>Research Request Process</vt:lpstr>
      <vt:lpstr>    </vt:lpstr>
      <vt:lpstr>Covered Entity </vt:lpstr>
      <vt:lpstr>PennOmics https://pennomics.med.upenn.edu</vt:lpstr>
      <vt:lpstr>PennOmics - Data Flow</vt:lpstr>
      <vt:lpstr>PennOmics - Data Classes</vt:lpstr>
      <vt:lpstr>PennSeek</vt:lpstr>
      <vt:lpstr>PennSeek - User Interface</vt:lpstr>
      <vt:lpstr>PennSeek - Guided Navigation</vt:lpstr>
      <vt:lpstr>PennSeek - Search Terms Highlighted in Context</vt:lpstr>
      <vt:lpstr>TriNetX https://live.trinetx.com</vt:lpstr>
      <vt:lpstr>TriNetX https://live.trinetx.com</vt:lpstr>
      <vt:lpstr>Clinical Data Access for PSOM Researchers</vt:lpstr>
      <vt:lpstr>DAC contacts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 Prioritization Summary Slide Deck</dc:title>
  <dc:subject>Cloud</dc:subject>
  <dc:creator>Michel van der List</dc:creator>
  <cp:keywords>Cloud</cp:keywords>
  <cp:lastModifiedBy>Mirkovic, Nebojsa</cp:lastModifiedBy>
  <cp:revision>1038</cp:revision>
  <cp:lastPrinted>2018-05-15T20:29:41Z</cp:lastPrinted>
  <dcterms:created xsi:type="dcterms:W3CDTF">2012-04-23T16:07:39Z</dcterms:created>
  <dcterms:modified xsi:type="dcterms:W3CDTF">2018-09-05T20:02:37Z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0x0101005C0917A95FE3194E8F6BD337B55710B5</vt:lpwstr>
  </property>
</Properties>
</file>